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689" r:id="rId1"/>
  </p:sldMasterIdLst>
  <p:notesMasterIdLst>
    <p:notesMasterId r:id="rId56"/>
  </p:notesMasterIdLst>
  <p:sldIdLst>
    <p:sldId id="256" r:id="rId2"/>
    <p:sldId id="278" r:id="rId3"/>
    <p:sldId id="264" r:id="rId4"/>
    <p:sldId id="280" r:id="rId5"/>
    <p:sldId id="281" r:id="rId6"/>
    <p:sldId id="282" r:id="rId7"/>
    <p:sldId id="283" r:id="rId8"/>
    <p:sldId id="284" r:id="rId9"/>
    <p:sldId id="285" r:id="rId10"/>
    <p:sldId id="286" r:id="rId11"/>
    <p:sldId id="287" r:id="rId12"/>
    <p:sldId id="288" r:id="rId13"/>
    <p:sldId id="289" r:id="rId14"/>
    <p:sldId id="290" r:id="rId15"/>
    <p:sldId id="291" r:id="rId16"/>
    <p:sldId id="292" r:id="rId17"/>
    <p:sldId id="293" r:id="rId18"/>
    <p:sldId id="295" r:id="rId19"/>
    <p:sldId id="296" r:id="rId20"/>
    <p:sldId id="297" r:id="rId21"/>
    <p:sldId id="298" r:id="rId22"/>
    <p:sldId id="299" r:id="rId23"/>
    <p:sldId id="300" r:id="rId24"/>
    <p:sldId id="301" r:id="rId25"/>
    <p:sldId id="302" r:id="rId26"/>
    <p:sldId id="303" r:id="rId27"/>
    <p:sldId id="304" r:id="rId28"/>
    <p:sldId id="305" r:id="rId29"/>
    <p:sldId id="306" r:id="rId30"/>
    <p:sldId id="307" r:id="rId31"/>
    <p:sldId id="308" r:id="rId32"/>
    <p:sldId id="309" r:id="rId33"/>
    <p:sldId id="310" r:id="rId34"/>
    <p:sldId id="311" r:id="rId35"/>
    <p:sldId id="312" r:id="rId36"/>
    <p:sldId id="313" r:id="rId37"/>
    <p:sldId id="314" r:id="rId38"/>
    <p:sldId id="315" r:id="rId39"/>
    <p:sldId id="316" r:id="rId40"/>
    <p:sldId id="317" r:id="rId41"/>
    <p:sldId id="318" r:id="rId42"/>
    <p:sldId id="319" r:id="rId43"/>
    <p:sldId id="320" r:id="rId44"/>
    <p:sldId id="321" r:id="rId45"/>
    <p:sldId id="322" r:id="rId46"/>
    <p:sldId id="323" r:id="rId47"/>
    <p:sldId id="324" r:id="rId48"/>
    <p:sldId id="325" r:id="rId49"/>
    <p:sldId id="326" r:id="rId50"/>
    <p:sldId id="327" r:id="rId51"/>
    <p:sldId id="328" r:id="rId52"/>
    <p:sldId id="329" r:id="rId53"/>
    <p:sldId id="330" r:id="rId54"/>
    <p:sldId id="261" r:id="rId55"/>
  </p:sldIdLst>
  <p:sldSz cx="9144000" cy="5143500" type="screen16x9"/>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browse showScrollbar="0"/>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7877"/>
    <a:srgbClr val="587384"/>
    <a:srgbClr val="112E4C"/>
    <a:srgbClr val="006F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Светлый стиль 1 — акцент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100" d="100"/>
          <a:sy n="100" d="100"/>
        </p:scale>
        <p:origin x="974" y="30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gif>
</file>

<file path=ppt/media/media2.gif>
</file>

<file path=ppt/media/media3.gif>
</file>

<file path=ppt/media/media4.gif>
</file>

<file path=ppt/media/media5.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3AA787-3203-4DF8-A1C9-407562873B40}" type="datetimeFigureOut">
              <a:rPr lang="ru-RU" smtClean="0"/>
              <a:pPr/>
              <a:t>23.05.2021</a:t>
            </a:fld>
            <a:endParaRPr lang="ru-RU" dirty="0"/>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B500F1-036D-4657-92C8-3CC8E69D2724}" type="slidenum">
              <a:rPr lang="ru-RU" smtClean="0"/>
              <a:pPr/>
              <a:t>‹#›</a:t>
            </a:fld>
            <a:endParaRPr lang="ru-RU" dirty="0"/>
          </a:p>
        </p:txBody>
      </p:sp>
    </p:spTree>
    <p:extLst>
      <p:ext uri="{BB962C8B-B14F-4D97-AF65-F5344CB8AC3E}">
        <p14:creationId xmlns:p14="http://schemas.microsoft.com/office/powerpoint/2010/main" val="2111439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143000" y="841772"/>
            <a:ext cx="6858000" cy="1790700"/>
          </a:xfrm>
        </p:spPr>
        <p:txBody>
          <a:bodyPr anchor="b"/>
          <a:lstStyle>
            <a:lvl1pPr algn="ctr">
              <a:defRPr sz="4500"/>
            </a:lvl1pPr>
          </a:lstStyle>
          <a:p>
            <a:r>
              <a:rPr lang="ru-RU"/>
              <a:t>Образец заголовка</a:t>
            </a:r>
          </a:p>
        </p:txBody>
      </p:sp>
      <p:sp>
        <p:nvSpPr>
          <p:cNvPr id="3" name="Подзаголовок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ru-RU"/>
              <a:t>Образец подзаголовка</a:t>
            </a:r>
          </a:p>
        </p:txBody>
      </p:sp>
      <p:sp>
        <p:nvSpPr>
          <p:cNvPr id="4" name="Дата 3"/>
          <p:cNvSpPr>
            <a:spLocks noGrp="1"/>
          </p:cNvSpPr>
          <p:nvPr>
            <p:ph type="dt" sz="half" idx="10"/>
          </p:nvPr>
        </p:nvSpPr>
        <p:spPr/>
        <p:txBody>
          <a:bodyPr/>
          <a:lstStyle/>
          <a:p>
            <a:r>
              <a:rPr lang="ru-RU" dirty="0"/>
              <a:t>00.04.2021</a:t>
            </a:r>
            <a:endParaRPr lang="en-US" dirty="0"/>
          </a:p>
        </p:txBody>
      </p:sp>
      <p:sp>
        <p:nvSpPr>
          <p:cNvPr id="5" name="Нижний колонтитул 4"/>
          <p:cNvSpPr>
            <a:spLocks noGrp="1"/>
          </p:cNvSpPr>
          <p:nvPr>
            <p:ph type="ftr" sz="quarter" idx="11"/>
          </p:nvPr>
        </p:nvSpPr>
        <p:spPr/>
        <p:txBody>
          <a:bodyPr/>
          <a:lstStyle/>
          <a:p>
            <a:r>
              <a:rPr lang="ru-RU" dirty="0"/>
              <a:t>МИРЭА -- Российский технологический университет</a:t>
            </a:r>
            <a:endParaRPr lang="en-US" dirty="0"/>
          </a:p>
        </p:txBody>
      </p:sp>
      <p:sp>
        <p:nvSpPr>
          <p:cNvPr id="6" name="Номер слайда 5"/>
          <p:cNvSpPr>
            <a:spLocks noGrp="1"/>
          </p:cNvSpPr>
          <p:nvPr>
            <p:ph type="sldNum" sz="quarter" idx="12"/>
          </p:nvPr>
        </p:nvSpPr>
        <p:spPr/>
        <p:txBody>
          <a:bodyPr/>
          <a:lstStyle/>
          <a:p>
            <a:fld id="{21C6FA45-C57A-445D-B033-0774190700E9}" type="slidenum">
              <a:rPr lang="en-US" smtClean="0"/>
              <a:pPr/>
              <a:t>‹#›</a:t>
            </a:fld>
            <a:endParaRPr lang="en-US" dirty="0"/>
          </a:p>
        </p:txBody>
      </p:sp>
    </p:spTree>
    <p:extLst>
      <p:ext uri="{BB962C8B-B14F-4D97-AF65-F5344CB8AC3E}">
        <p14:creationId xmlns:p14="http://schemas.microsoft.com/office/powerpoint/2010/main" val="2745390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p:txBody>
          <a:bodyPr/>
          <a:lstStyle/>
          <a:p>
            <a:r>
              <a:rPr lang="ru-RU" dirty="0"/>
              <a:t>00.04.2021</a:t>
            </a:r>
            <a:endParaRPr lang="en-US" dirty="0"/>
          </a:p>
        </p:txBody>
      </p:sp>
      <p:sp>
        <p:nvSpPr>
          <p:cNvPr id="5" name="Нижний колонтитул 4"/>
          <p:cNvSpPr>
            <a:spLocks noGrp="1"/>
          </p:cNvSpPr>
          <p:nvPr>
            <p:ph type="ftr" sz="quarter" idx="11"/>
          </p:nvPr>
        </p:nvSpPr>
        <p:spPr/>
        <p:txBody>
          <a:bodyPr/>
          <a:lstStyle/>
          <a:p>
            <a:r>
              <a:rPr lang="ru-RU" dirty="0"/>
              <a:t>МИРЭА -- Российский технологический университет</a:t>
            </a:r>
            <a:endParaRPr lang="en-US" dirty="0"/>
          </a:p>
        </p:txBody>
      </p:sp>
      <p:sp>
        <p:nvSpPr>
          <p:cNvPr id="6" name="Номер слайда 5"/>
          <p:cNvSpPr>
            <a:spLocks noGrp="1"/>
          </p:cNvSpPr>
          <p:nvPr>
            <p:ph type="sldNum" sz="quarter" idx="12"/>
          </p:nvPr>
        </p:nvSpPr>
        <p:spPr/>
        <p:txBody>
          <a:bodyPr/>
          <a:lstStyle/>
          <a:p>
            <a:fld id="{21C6FA45-C57A-445D-B033-0774190700E9}" type="slidenum">
              <a:rPr lang="en-US" smtClean="0"/>
              <a:pPr/>
              <a:t>‹#›</a:t>
            </a:fld>
            <a:endParaRPr lang="en-US" dirty="0"/>
          </a:p>
        </p:txBody>
      </p:sp>
    </p:spTree>
    <p:extLst>
      <p:ext uri="{BB962C8B-B14F-4D97-AF65-F5344CB8AC3E}">
        <p14:creationId xmlns:p14="http://schemas.microsoft.com/office/powerpoint/2010/main" val="17483027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543676" y="273845"/>
            <a:ext cx="1971675" cy="4358879"/>
          </a:xfrm>
        </p:spPr>
        <p:txBody>
          <a:bodyPr vert="eaVert"/>
          <a:lstStyle/>
          <a:p>
            <a:r>
              <a:rPr lang="ru-RU"/>
              <a:t>Образец заголовка</a:t>
            </a:r>
          </a:p>
        </p:txBody>
      </p:sp>
      <p:sp>
        <p:nvSpPr>
          <p:cNvPr id="3" name="Вертикальный текст 2"/>
          <p:cNvSpPr>
            <a:spLocks noGrp="1"/>
          </p:cNvSpPr>
          <p:nvPr>
            <p:ph type="body" orient="vert" idx="1"/>
          </p:nvPr>
        </p:nvSpPr>
        <p:spPr>
          <a:xfrm>
            <a:off x="628653" y="273845"/>
            <a:ext cx="5800725" cy="4358879"/>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p:txBody>
          <a:bodyPr/>
          <a:lstStyle/>
          <a:p>
            <a:r>
              <a:rPr lang="ru-RU" dirty="0"/>
              <a:t>00.04.2021</a:t>
            </a:r>
            <a:endParaRPr lang="en-US" dirty="0"/>
          </a:p>
        </p:txBody>
      </p:sp>
      <p:sp>
        <p:nvSpPr>
          <p:cNvPr id="5" name="Нижний колонтитул 4"/>
          <p:cNvSpPr>
            <a:spLocks noGrp="1"/>
          </p:cNvSpPr>
          <p:nvPr>
            <p:ph type="ftr" sz="quarter" idx="11"/>
          </p:nvPr>
        </p:nvSpPr>
        <p:spPr/>
        <p:txBody>
          <a:bodyPr/>
          <a:lstStyle/>
          <a:p>
            <a:r>
              <a:rPr lang="ru-RU" dirty="0"/>
              <a:t>МИРЭА -- Российский технологический университет</a:t>
            </a:r>
            <a:endParaRPr lang="en-US" dirty="0"/>
          </a:p>
        </p:txBody>
      </p:sp>
      <p:sp>
        <p:nvSpPr>
          <p:cNvPr id="6" name="Номер слайда 5"/>
          <p:cNvSpPr>
            <a:spLocks noGrp="1"/>
          </p:cNvSpPr>
          <p:nvPr>
            <p:ph type="sldNum" sz="quarter" idx="12"/>
          </p:nvPr>
        </p:nvSpPr>
        <p:spPr/>
        <p:txBody>
          <a:bodyPr/>
          <a:lstStyle/>
          <a:p>
            <a:fld id="{21C6FA45-C57A-445D-B033-0774190700E9}" type="slidenum">
              <a:rPr lang="en-US" smtClean="0"/>
              <a:pPr/>
              <a:t>‹#›</a:t>
            </a:fld>
            <a:endParaRPr lang="en-US" dirty="0"/>
          </a:p>
        </p:txBody>
      </p:sp>
    </p:spTree>
    <p:extLst>
      <p:ext uri="{BB962C8B-B14F-4D97-AF65-F5344CB8AC3E}">
        <p14:creationId xmlns:p14="http://schemas.microsoft.com/office/powerpoint/2010/main" val="1188893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Объект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p:txBody>
          <a:bodyPr/>
          <a:lstStyle/>
          <a:p>
            <a:r>
              <a:rPr lang="ru-RU" dirty="0"/>
              <a:t>00.04.2021</a:t>
            </a:r>
            <a:endParaRPr lang="en-US" dirty="0"/>
          </a:p>
        </p:txBody>
      </p:sp>
      <p:sp>
        <p:nvSpPr>
          <p:cNvPr id="5" name="Нижний колонтитул 4"/>
          <p:cNvSpPr>
            <a:spLocks noGrp="1"/>
          </p:cNvSpPr>
          <p:nvPr>
            <p:ph type="ftr" sz="quarter" idx="11"/>
          </p:nvPr>
        </p:nvSpPr>
        <p:spPr/>
        <p:txBody>
          <a:bodyPr/>
          <a:lstStyle/>
          <a:p>
            <a:r>
              <a:rPr lang="ru-RU" dirty="0"/>
              <a:t>МИРЭА -- Российский технологический университет</a:t>
            </a:r>
            <a:endParaRPr lang="en-US" dirty="0"/>
          </a:p>
        </p:txBody>
      </p:sp>
      <p:sp>
        <p:nvSpPr>
          <p:cNvPr id="6" name="Номер слайда 5"/>
          <p:cNvSpPr>
            <a:spLocks noGrp="1"/>
          </p:cNvSpPr>
          <p:nvPr>
            <p:ph type="sldNum" sz="quarter" idx="12"/>
          </p:nvPr>
        </p:nvSpPr>
        <p:spPr/>
        <p:txBody>
          <a:bodyPr/>
          <a:lstStyle/>
          <a:p>
            <a:fld id="{21C6FA45-C57A-445D-B033-0774190700E9}" type="slidenum">
              <a:rPr lang="en-US" smtClean="0"/>
              <a:pPr/>
              <a:t>‹#›</a:t>
            </a:fld>
            <a:endParaRPr lang="en-US" dirty="0"/>
          </a:p>
        </p:txBody>
      </p:sp>
    </p:spTree>
    <p:extLst>
      <p:ext uri="{BB962C8B-B14F-4D97-AF65-F5344CB8AC3E}">
        <p14:creationId xmlns:p14="http://schemas.microsoft.com/office/powerpoint/2010/main" val="31369376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23888" y="1282306"/>
            <a:ext cx="7886700" cy="2139553"/>
          </a:xfrm>
        </p:spPr>
        <p:txBody>
          <a:bodyPr anchor="b"/>
          <a:lstStyle>
            <a:lvl1pPr>
              <a:defRPr sz="4500"/>
            </a:lvl1pPr>
          </a:lstStyle>
          <a:p>
            <a:r>
              <a:rPr lang="ru-RU"/>
              <a:t>Образец заголовка</a:t>
            </a:r>
          </a:p>
        </p:txBody>
      </p:sp>
      <p:sp>
        <p:nvSpPr>
          <p:cNvPr id="3" name="Текст 2"/>
          <p:cNvSpPr>
            <a:spLocks noGrp="1"/>
          </p:cNvSpPr>
          <p:nvPr>
            <p:ph type="body" idx="1"/>
          </p:nvPr>
        </p:nvSpPr>
        <p:spPr>
          <a:xfrm>
            <a:off x="623888" y="3442099"/>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ru-RU"/>
              <a:t>Образец текста</a:t>
            </a:r>
          </a:p>
        </p:txBody>
      </p:sp>
      <p:sp>
        <p:nvSpPr>
          <p:cNvPr id="4" name="Дата 3"/>
          <p:cNvSpPr>
            <a:spLocks noGrp="1"/>
          </p:cNvSpPr>
          <p:nvPr>
            <p:ph type="dt" sz="half" idx="10"/>
          </p:nvPr>
        </p:nvSpPr>
        <p:spPr/>
        <p:txBody>
          <a:bodyPr/>
          <a:lstStyle/>
          <a:p>
            <a:r>
              <a:rPr lang="ru-RU" dirty="0"/>
              <a:t>00.04.2021</a:t>
            </a:r>
            <a:endParaRPr lang="en-US" dirty="0"/>
          </a:p>
        </p:txBody>
      </p:sp>
      <p:sp>
        <p:nvSpPr>
          <p:cNvPr id="5" name="Нижний колонтитул 4"/>
          <p:cNvSpPr>
            <a:spLocks noGrp="1"/>
          </p:cNvSpPr>
          <p:nvPr>
            <p:ph type="ftr" sz="quarter" idx="11"/>
          </p:nvPr>
        </p:nvSpPr>
        <p:spPr/>
        <p:txBody>
          <a:bodyPr/>
          <a:lstStyle/>
          <a:p>
            <a:r>
              <a:rPr lang="ru-RU" dirty="0"/>
              <a:t>МИРЭА -- Российский технологический университет</a:t>
            </a:r>
            <a:endParaRPr lang="en-US" dirty="0"/>
          </a:p>
        </p:txBody>
      </p:sp>
      <p:sp>
        <p:nvSpPr>
          <p:cNvPr id="6" name="Номер слайда 5"/>
          <p:cNvSpPr>
            <a:spLocks noGrp="1"/>
          </p:cNvSpPr>
          <p:nvPr>
            <p:ph type="sldNum" sz="quarter" idx="12"/>
          </p:nvPr>
        </p:nvSpPr>
        <p:spPr/>
        <p:txBody>
          <a:bodyPr/>
          <a:lstStyle/>
          <a:p>
            <a:fld id="{21C6FA45-C57A-445D-B033-0774190700E9}" type="slidenum">
              <a:rPr lang="en-US" smtClean="0"/>
              <a:pPr/>
              <a:t>‹#›</a:t>
            </a:fld>
            <a:endParaRPr lang="en-US" dirty="0"/>
          </a:p>
        </p:txBody>
      </p:sp>
    </p:spTree>
    <p:extLst>
      <p:ext uri="{BB962C8B-B14F-4D97-AF65-F5344CB8AC3E}">
        <p14:creationId xmlns:p14="http://schemas.microsoft.com/office/powerpoint/2010/main" val="1404410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Объект 2"/>
          <p:cNvSpPr>
            <a:spLocks noGrp="1"/>
          </p:cNvSpPr>
          <p:nvPr>
            <p:ph sz="half" idx="1"/>
          </p:nvPr>
        </p:nvSpPr>
        <p:spPr>
          <a:xfrm>
            <a:off x="628650" y="1369219"/>
            <a:ext cx="3886200" cy="3263504"/>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p:cNvSpPr>
            <a:spLocks noGrp="1"/>
          </p:cNvSpPr>
          <p:nvPr>
            <p:ph sz="half" idx="2"/>
          </p:nvPr>
        </p:nvSpPr>
        <p:spPr>
          <a:xfrm>
            <a:off x="4629150" y="1369219"/>
            <a:ext cx="3886200" cy="3263504"/>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p:cNvSpPr>
            <a:spLocks noGrp="1"/>
          </p:cNvSpPr>
          <p:nvPr>
            <p:ph type="dt" sz="half" idx="10"/>
          </p:nvPr>
        </p:nvSpPr>
        <p:spPr/>
        <p:txBody>
          <a:bodyPr/>
          <a:lstStyle/>
          <a:p>
            <a:r>
              <a:rPr lang="ru-RU" dirty="0"/>
              <a:t>00.04.2021</a:t>
            </a:r>
            <a:endParaRPr lang="en-US" dirty="0"/>
          </a:p>
        </p:txBody>
      </p:sp>
      <p:sp>
        <p:nvSpPr>
          <p:cNvPr id="6" name="Нижний колонтитул 5"/>
          <p:cNvSpPr>
            <a:spLocks noGrp="1"/>
          </p:cNvSpPr>
          <p:nvPr>
            <p:ph type="ftr" sz="quarter" idx="11"/>
          </p:nvPr>
        </p:nvSpPr>
        <p:spPr/>
        <p:txBody>
          <a:bodyPr/>
          <a:lstStyle/>
          <a:p>
            <a:r>
              <a:rPr lang="ru-RU" dirty="0"/>
              <a:t>МИРЭА -- Российский технологический университет</a:t>
            </a:r>
            <a:endParaRPr lang="en-US" dirty="0"/>
          </a:p>
        </p:txBody>
      </p:sp>
      <p:sp>
        <p:nvSpPr>
          <p:cNvPr id="7" name="Номер слайда 6"/>
          <p:cNvSpPr>
            <a:spLocks noGrp="1"/>
          </p:cNvSpPr>
          <p:nvPr>
            <p:ph type="sldNum" sz="quarter" idx="12"/>
          </p:nvPr>
        </p:nvSpPr>
        <p:spPr/>
        <p:txBody>
          <a:bodyPr/>
          <a:lstStyle/>
          <a:p>
            <a:fld id="{21C6FA45-C57A-445D-B033-0774190700E9}" type="slidenum">
              <a:rPr lang="en-US" smtClean="0"/>
              <a:pPr/>
              <a:t>‹#›</a:t>
            </a:fld>
            <a:endParaRPr lang="en-US" dirty="0"/>
          </a:p>
        </p:txBody>
      </p:sp>
    </p:spTree>
    <p:extLst>
      <p:ext uri="{BB962C8B-B14F-4D97-AF65-F5344CB8AC3E}">
        <p14:creationId xmlns:p14="http://schemas.microsoft.com/office/powerpoint/2010/main" val="4151665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29841" y="273846"/>
            <a:ext cx="7886700" cy="994172"/>
          </a:xfrm>
        </p:spPr>
        <p:txBody>
          <a:bodyPr/>
          <a:lstStyle/>
          <a:p>
            <a:r>
              <a:rPr lang="ru-RU"/>
              <a:t>Образец заголовка</a:t>
            </a:r>
          </a:p>
        </p:txBody>
      </p:sp>
      <p:sp>
        <p:nvSpPr>
          <p:cNvPr id="3" name="Текст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ru-RU"/>
              <a:t>Образец текста</a:t>
            </a:r>
          </a:p>
        </p:txBody>
      </p:sp>
      <p:sp>
        <p:nvSpPr>
          <p:cNvPr id="4" name="Объект 3"/>
          <p:cNvSpPr>
            <a:spLocks noGrp="1"/>
          </p:cNvSpPr>
          <p:nvPr>
            <p:ph sz="half" idx="2"/>
          </p:nvPr>
        </p:nvSpPr>
        <p:spPr>
          <a:xfrm>
            <a:off x="629842" y="1878806"/>
            <a:ext cx="3868340" cy="2763441"/>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p:cNvSpPr>
            <a:spLocks noGrp="1"/>
          </p:cNvSpPr>
          <p:nvPr>
            <p:ph type="body" sz="quarter" idx="3"/>
          </p:nvPr>
        </p:nvSpPr>
        <p:spPr>
          <a:xfrm>
            <a:off x="4629153"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ru-RU"/>
              <a:t>Образец текста</a:t>
            </a:r>
          </a:p>
        </p:txBody>
      </p:sp>
      <p:sp>
        <p:nvSpPr>
          <p:cNvPr id="6" name="Объект 5"/>
          <p:cNvSpPr>
            <a:spLocks noGrp="1"/>
          </p:cNvSpPr>
          <p:nvPr>
            <p:ph sz="quarter" idx="4"/>
          </p:nvPr>
        </p:nvSpPr>
        <p:spPr>
          <a:xfrm>
            <a:off x="4629153" y="1878806"/>
            <a:ext cx="3887391" cy="2763441"/>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p:cNvSpPr>
            <a:spLocks noGrp="1"/>
          </p:cNvSpPr>
          <p:nvPr>
            <p:ph type="dt" sz="half" idx="10"/>
          </p:nvPr>
        </p:nvSpPr>
        <p:spPr/>
        <p:txBody>
          <a:bodyPr/>
          <a:lstStyle/>
          <a:p>
            <a:r>
              <a:rPr lang="ru-RU" dirty="0"/>
              <a:t>00.04.2021</a:t>
            </a:r>
            <a:endParaRPr lang="en-US" dirty="0"/>
          </a:p>
        </p:txBody>
      </p:sp>
      <p:sp>
        <p:nvSpPr>
          <p:cNvPr id="8" name="Нижний колонтитул 7"/>
          <p:cNvSpPr>
            <a:spLocks noGrp="1"/>
          </p:cNvSpPr>
          <p:nvPr>
            <p:ph type="ftr" sz="quarter" idx="11"/>
          </p:nvPr>
        </p:nvSpPr>
        <p:spPr/>
        <p:txBody>
          <a:bodyPr/>
          <a:lstStyle/>
          <a:p>
            <a:r>
              <a:rPr lang="ru-RU" dirty="0"/>
              <a:t>МИРЭА -- Российский технологический университет</a:t>
            </a:r>
            <a:endParaRPr lang="en-US" dirty="0"/>
          </a:p>
        </p:txBody>
      </p:sp>
      <p:sp>
        <p:nvSpPr>
          <p:cNvPr id="9" name="Номер слайда 8"/>
          <p:cNvSpPr>
            <a:spLocks noGrp="1"/>
          </p:cNvSpPr>
          <p:nvPr>
            <p:ph type="sldNum" sz="quarter" idx="12"/>
          </p:nvPr>
        </p:nvSpPr>
        <p:spPr/>
        <p:txBody>
          <a:bodyPr/>
          <a:lstStyle/>
          <a:p>
            <a:fld id="{21C6FA45-C57A-445D-B033-0774190700E9}" type="slidenum">
              <a:rPr lang="en-US" smtClean="0"/>
              <a:pPr/>
              <a:t>‹#›</a:t>
            </a:fld>
            <a:endParaRPr lang="en-US" dirty="0"/>
          </a:p>
        </p:txBody>
      </p:sp>
    </p:spTree>
    <p:extLst>
      <p:ext uri="{BB962C8B-B14F-4D97-AF65-F5344CB8AC3E}">
        <p14:creationId xmlns:p14="http://schemas.microsoft.com/office/powerpoint/2010/main" val="1287494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Дата 2"/>
          <p:cNvSpPr>
            <a:spLocks noGrp="1"/>
          </p:cNvSpPr>
          <p:nvPr>
            <p:ph type="dt" sz="half" idx="10"/>
          </p:nvPr>
        </p:nvSpPr>
        <p:spPr/>
        <p:txBody>
          <a:bodyPr/>
          <a:lstStyle/>
          <a:p>
            <a:r>
              <a:rPr lang="ru-RU" dirty="0"/>
              <a:t>00.04.2021</a:t>
            </a:r>
            <a:endParaRPr lang="en-US" dirty="0"/>
          </a:p>
        </p:txBody>
      </p:sp>
      <p:sp>
        <p:nvSpPr>
          <p:cNvPr id="4" name="Нижний колонтитул 3"/>
          <p:cNvSpPr>
            <a:spLocks noGrp="1"/>
          </p:cNvSpPr>
          <p:nvPr>
            <p:ph type="ftr" sz="quarter" idx="11"/>
          </p:nvPr>
        </p:nvSpPr>
        <p:spPr/>
        <p:txBody>
          <a:bodyPr/>
          <a:lstStyle/>
          <a:p>
            <a:r>
              <a:rPr lang="ru-RU" dirty="0"/>
              <a:t>МИРЭА -- Российский технологический университет</a:t>
            </a:r>
            <a:endParaRPr lang="en-US" dirty="0"/>
          </a:p>
        </p:txBody>
      </p:sp>
      <p:sp>
        <p:nvSpPr>
          <p:cNvPr id="5" name="Номер слайда 4"/>
          <p:cNvSpPr>
            <a:spLocks noGrp="1"/>
          </p:cNvSpPr>
          <p:nvPr>
            <p:ph type="sldNum" sz="quarter" idx="12"/>
          </p:nvPr>
        </p:nvSpPr>
        <p:spPr/>
        <p:txBody>
          <a:bodyPr/>
          <a:lstStyle/>
          <a:p>
            <a:fld id="{21C6FA45-C57A-445D-B033-0774190700E9}" type="slidenum">
              <a:rPr lang="en-US" smtClean="0"/>
              <a:pPr/>
              <a:t>‹#›</a:t>
            </a:fld>
            <a:endParaRPr lang="en-US" dirty="0"/>
          </a:p>
        </p:txBody>
      </p:sp>
    </p:spTree>
    <p:extLst>
      <p:ext uri="{BB962C8B-B14F-4D97-AF65-F5344CB8AC3E}">
        <p14:creationId xmlns:p14="http://schemas.microsoft.com/office/powerpoint/2010/main" val="38047718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r>
              <a:rPr lang="ru-RU" dirty="0"/>
              <a:t>00.04.2021</a:t>
            </a:r>
            <a:endParaRPr lang="en-US" dirty="0"/>
          </a:p>
        </p:txBody>
      </p:sp>
      <p:sp>
        <p:nvSpPr>
          <p:cNvPr id="3" name="Нижний колонтитул 2"/>
          <p:cNvSpPr>
            <a:spLocks noGrp="1"/>
          </p:cNvSpPr>
          <p:nvPr>
            <p:ph type="ftr" sz="quarter" idx="11"/>
          </p:nvPr>
        </p:nvSpPr>
        <p:spPr/>
        <p:txBody>
          <a:bodyPr/>
          <a:lstStyle/>
          <a:p>
            <a:r>
              <a:rPr lang="ru-RU" dirty="0"/>
              <a:t>МИРЭА -- Российский технологический университет</a:t>
            </a:r>
            <a:endParaRPr lang="en-US" dirty="0"/>
          </a:p>
        </p:txBody>
      </p:sp>
      <p:sp>
        <p:nvSpPr>
          <p:cNvPr id="4" name="Номер слайда 3"/>
          <p:cNvSpPr>
            <a:spLocks noGrp="1"/>
          </p:cNvSpPr>
          <p:nvPr>
            <p:ph type="sldNum" sz="quarter" idx="12"/>
          </p:nvPr>
        </p:nvSpPr>
        <p:spPr/>
        <p:txBody>
          <a:bodyPr/>
          <a:lstStyle/>
          <a:p>
            <a:fld id="{21C6FA45-C57A-445D-B033-0774190700E9}" type="slidenum">
              <a:rPr lang="en-US" smtClean="0"/>
              <a:pPr/>
              <a:t>‹#›</a:t>
            </a:fld>
            <a:endParaRPr lang="en-US" dirty="0"/>
          </a:p>
        </p:txBody>
      </p:sp>
    </p:spTree>
    <p:extLst>
      <p:ext uri="{BB962C8B-B14F-4D97-AF65-F5344CB8AC3E}">
        <p14:creationId xmlns:p14="http://schemas.microsoft.com/office/powerpoint/2010/main" val="37982592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29841" y="342900"/>
            <a:ext cx="2949178" cy="1200150"/>
          </a:xfrm>
        </p:spPr>
        <p:txBody>
          <a:bodyPr anchor="b"/>
          <a:lstStyle>
            <a:lvl1pPr>
              <a:defRPr sz="2400"/>
            </a:lvl1pPr>
          </a:lstStyle>
          <a:p>
            <a:r>
              <a:rPr lang="ru-RU"/>
              <a:t>Образец заголовка</a:t>
            </a:r>
          </a:p>
        </p:txBody>
      </p:sp>
      <p:sp>
        <p:nvSpPr>
          <p:cNvPr id="3" name="Объект 2"/>
          <p:cNvSpPr>
            <a:spLocks noGrp="1"/>
          </p:cNvSpPr>
          <p:nvPr>
            <p:ph idx="1"/>
          </p:nvPr>
        </p:nvSpPr>
        <p:spPr>
          <a:xfrm>
            <a:off x="3887391" y="740571"/>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p:cNvSpPr>
            <a:spLocks noGrp="1"/>
          </p:cNvSpPr>
          <p:nvPr>
            <p:ph type="body" sz="half" idx="2"/>
          </p:nvPr>
        </p:nvSpPr>
        <p:spPr>
          <a:xfrm>
            <a:off x="629841" y="1543051"/>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ru-RU"/>
              <a:t>Образец текста</a:t>
            </a:r>
          </a:p>
        </p:txBody>
      </p:sp>
      <p:sp>
        <p:nvSpPr>
          <p:cNvPr id="5" name="Дата 4"/>
          <p:cNvSpPr>
            <a:spLocks noGrp="1"/>
          </p:cNvSpPr>
          <p:nvPr>
            <p:ph type="dt" sz="half" idx="10"/>
          </p:nvPr>
        </p:nvSpPr>
        <p:spPr/>
        <p:txBody>
          <a:bodyPr/>
          <a:lstStyle/>
          <a:p>
            <a:r>
              <a:rPr lang="ru-RU" dirty="0"/>
              <a:t>00.04.2021</a:t>
            </a:r>
            <a:endParaRPr lang="en-US" dirty="0"/>
          </a:p>
        </p:txBody>
      </p:sp>
      <p:sp>
        <p:nvSpPr>
          <p:cNvPr id="6" name="Нижний колонтитул 5"/>
          <p:cNvSpPr>
            <a:spLocks noGrp="1"/>
          </p:cNvSpPr>
          <p:nvPr>
            <p:ph type="ftr" sz="quarter" idx="11"/>
          </p:nvPr>
        </p:nvSpPr>
        <p:spPr/>
        <p:txBody>
          <a:bodyPr/>
          <a:lstStyle/>
          <a:p>
            <a:r>
              <a:rPr lang="ru-RU" dirty="0"/>
              <a:t>МИРЭА -- Российский технологический университет</a:t>
            </a:r>
            <a:endParaRPr lang="en-US" dirty="0"/>
          </a:p>
        </p:txBody>
      </p:sp>
      <p:sp>
        <p:nvSpPr>
          <p:cNvPr id="7" name="Номер слайда 6"/>
          <p:cNvSpPr>
            <a:spLocks noGrp="1"/>
          </p:cNvSpPr>
          <p:nvPr>
            <p:ph type="sldNum" sz="quarter" idx="12"/>
          </p:nvPr>
        </p:nvSpPr>
        <p:spPr/>
        <p:txBody>
          <a:bodyPr/>
          <a:lstStyle/>
          <a:p>
            <a:fld id="{21C6FA45-C57A-445D-B033-0774190700E9}" type="slidenum">
              <a:rPr lang="en-US" smtClean="0"/>
              <a:pPr/>
              <a:t>‹#›</a:t>
            </a:fld>
            <a:endParaRPr lang="en-US" dirty="0"/>
          </a:p>
        </p:txBody>
      </p:sp>
    </p:spTree>
    <p:extLst>
      <p:ext uri="{BB962C8B-B14F-4D97-AF65-F5344CB8AC3E}">
        <p14:creationId xmlns:p14="http://schemas.microsoft.com/office/powerpoint/2010/main" val="10161974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29841" y="342900"/>
            <a:ext cx="2949178" cy="1200150"/>
          </a:xfrm>
        </p:spPr>
        <p:txBody>
          <a:bodyPr anchor="b"/>
          <a:lstStyle>
            <a:lvl1pPr>
              <a:defRPr sz="2400"/>
            </a:lvl1pPr>
          </a:lstStyle>
          <a:p>
            <a:r>
              <a:rPr lang="ru-RU"/>
              <a:t>Образец заголовка</a:t>
            </a:r>
          </a:p>
        </p:txBody>
      </p:sp>
      <p:sp>
        <p:nvSpPr>
          <p:cNvPr id="3" name="Рисунок 2"/>
          <p:cNvSpPr>
            <a:spLocks noGrp="1"/>
          </p:cNvSpPr>
          <p:nvPr>
            <p:ph type="pic" idx="1"/>
          </p:nvPr>
        </p:nvSpPr>
        <p:spPr>
          <a:xfrm>
            <a:off x="3887391" y="740571"/>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ru-RU" dirty="0"/>
          </a:p>
        </p:txBody>
      </p:sp>
      <p:sp>
        <p:nvSpPr>
          <p:cNvPr id="4" name="Текст 3"/>
          <p:cNvSpPr>
            <a:spLocks noGrp="1"/>
          </p:cNvSpPr>
          <p:nvPr>
            <p:ph type="body" sz="half" idx="2"/>
          </p:nvPr>
        </p:nvSpPr>
        <p:spPr>
          <a:xfrm>
            <a:off x="629841" y="1543051"/>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ru-RU"/>
              <a:t>Образец текста</a:t>
            </a:r>
          </a:p>
        </p:txBody>
      </p:sp>
      <p:sp>
        <p:nvSpPr>
          <p:cNvPr id="5" name="Дата 4"/>
          <p:cNvSpPr>
            <a:spLocks noGrp="1"/>
          </p:cNvSpPr>
          <p:nvPr>
            <p:ph type="dt" sz="half" idx="10"/>
          </p:nvPr>
        </p:nvSpPr>
        <p:spPr/>
        <p:txBody>
          <a:bodyPr/>
          <a:lstStyle/>
          <a:p>
            <a:r>
              <a:rPr lang="ru-RU" dirty="0"/>
              <a:t>00.04.2021</a:t>
            </a:r>
            <a:endParaRPr lang="en-US" dirty="0"/>
          </a:p>
        </p:txBody>
      </p:sp>
      <p:sp>
        <p:nvSpPr>
          <p:cNvPr id="6" name="Нижний колонтитул 5"/>
          <p:cNvSpPr>
            <a:spLocks noGrp="1"/>
          </p:cNvSpPr>
          <p:nvPr>
            <p:ph type="ftr" sz="quarter" idx="11"/>
          </p:nvPr>
        </p:nvSpPr>
        <p:spPr/>
        <p:txBody>
          <a:bodyPr/>
          <a:lstStyle/>
          <a:p>
            <a:r>
              <a:rPr lang="ru-RU" dirty="0"/>
              <a:t>МИРЭА -- Российский технологический университет</a:t>
            </a:r>
            <a:endParaRPr lang="en-US" dirty="0"/>
          </a:p>
        </p:txBody>
      </p:sp>
      <p:sp>
        <p:nvSpPr>
          <p:cNvPr id="7" name="Номер слайда 6"/>
          <p:cNvSpPr>
            <a:spLocks noGrp="1"/>
          </p:cNvSpPr>
          <p:nvPr>
            <p:ph type="sldNum" sz="quarter" idx="12"/>
          </p:nvPr>
        </p:nvSpPr>
        <p:spPr/>
        <p:txBody>
          <a:bodyPr/>
          <a:lstStyle/>
          <a:p>
            <a:fld id="{21C6FA45-C57A-445D-B033-0774190700E9}" type="slidenum">
              <a:rPr lang="en-US" smtClean="0"/>
              <a:pPr/>
              <a:t>‹#›</a:t>
            </a:fld>
            <a:endParaRPr lang="en-US" dirty="0"/>
          </a:p>
        </p:txBody>
      </p:sp>
    </p:spTree>
    <p:extLst>
      <p:ext uri="{BB962C8B-B14F-4D97-AF65-F5344CB8AC3E}">
        <p14:creationId xmlns:p14="http://schemas.microsoft.com/office/powerpoint/2010/main" val="15155702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lumMod val="76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t="100000" r="100000"/>
          </a:path>
          <a:tileRect l="-100000" b="-100000"/>
        </a:gra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28650" y="273846"/>
            <a:ext cx="7886700" cy="994172"/>
          </a:xfrm>
          <a:prstGeom prst="rect">
            <a:avLst/>
          </a:prstGeom>
        </p:spPr>
        <p:txBody>
          <a:bodyPr vert="horz" lIns="91440" tIns="45720" rIns="91440" bIns="45720" rtlCol="0" anchor="ctr">
            <a:normAutofit/>
          </a:bodyPr>
          <a:lstStyle/>
          <a:p>
            <a:r>
              <a:rPr lang="ru-RU"/>
              <a:t>Образец заголовка</a:t>
            </a:r>
          </a:p>
        </p:txBody>
      </p:sp>
      <p:sp>
        <p:nvSpPr>
          <p:cNvPr id="3" name="Текст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2"/>
          </p:nvPr>
        </p:nvSpPr>
        <p:spPr>
          <a:xfrm>
            <a:off x="628650" y="4767264"/>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r>
              <a:rPr lang="ru-RU" dirty="0"/>
              <a:t>00.04.2021</a:t>
            </a:r>
            <a:endParaRPr lang="en-US" dirty="0"/>
          </a:p>
        </p:txBody>
      </p:sp>
      <p:sp>
        <p:nvSpPr>
          <p:cNvPr id="5" name="Нижний колонтитул 4"/>
          <p:cNvSpPr>
            <a:spLocks noGrp="1"/>
          </p:cNvSpPr>
          <p:nvPr>
            <p:ph type="ftr" sz="quarter" idx="3"/>
          </p:nvPr>
        </p:nvSpPr>
        <p:spPr>
          <a:xfrm>
            <a:off x="3028950" y="4767264"/>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ru-RU" dirty="0"/>
              <a:t>МИРЭА -- Российский технологический университет</a:t>
            </a:r>
            <a:endParaRPr lang="en-US" dirty="0"/>
          </a:p>
        </p:txBody>
      </p:sp>
      <p:sp>
        <p:nvSpPr>
          <p:cNvPr id="6" name="Номер слайда 5"/>
          <p:cNvSpPr>
            <a:spLocks noGrp="1"/>
          </p:cNvSpPr>
          <p:nvPr>
            <p:ph type="sldNum" sz="quarter" idx="4"/>
          </p:nvPr>
        </p:nvSpPr>
        <p:spPr>
          <a:xfrm>
            <a:off x="6457950" y="4767264"/>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21C6FA45-C57A-445D-B033-0774190700E9}" type="slidenum">
              <a:rPr lang="en-US" smtClean="0"/>
              <a:pPr/>
              <a:t>‹#›</a:t>
            </a:fld>
            <a:endParaRPr lang="en-US" dirty="0"/>
          </a:p>
        </p:txBody>
      </p:sp>
      <p:pic>
        <p:nvPicPr>
          <p:cNvPr id="7" name="Picture 7"/>
          <p:cNvPicPr>
            <a:picLocks noChangeAspect="1"/>
          </p:cNvPicPr>
          <p:nvPr userDrawn="1"/>
        </p:nvPicPr>
        <p:blipFill rotWithShape="1">
          <a:blip r:embed="rId13" cstate="print">
            <a:extLst>
              <a:ext uri="{28A0092B-C50C-407E-A947-70E740481C1C}">
                <a14:useLocalDpi xmlns:a14="http://schemas.microsoft.com/office/drawing/2010/main" val="0"/>
              </a:ext>
            </a:extLst>
          </a:blip>
          <a:srcRect r="83654" b="67189"/>
          <a:stretch/>
        </p:blipFill>
        <p:spPr>
          <a:xfrm>
            <a:off x="0" y="1"/>
            <a:ext cx="6347012" cy="907676"/>
          </a:xfrm>
          <a:prstGeom prst="rect">
            <a:avLst/>
          </a:prstGeom>
        </p:spPr>
      </p:pic>
      <p:pic>
        <p:nvPicPr>
          <p:cNvPr id="8" name="Picture 6"/>
          <p:cNvPicPr>
            <a:picLocks noChangeAspect="1"/>
          </p:cNvPicPr>
          <p:nvPr userDrawn="1"/>
        </p:nvPicPr>
        <p:blipFill rotWithShape="1">
          <a:blip r:embed="rId14" cstate="print">
            <a:extLst>
              <a:ext uri="{28A0092B-C50C-407E-A947-70E740481C1C}">
                <a14:useLocalDpi xmlns:a14="http://schemas.microsoft.com/office/drawing/2010/main" val="0"/>
              </a:ext>
            </a:extLst>
          </a:blip>
          <a:srcRect b="67189"/>
          <a:stretch/>
        </p:blipFill>
        <p:spPr>
          <a:xfrm>
            <a:off x="6347012" y="1"/>
            <a:ext cx="2796988" cy="907676"/>
          </a:xfrm>
          <a:prstGeom prst="rect">
            <a:avLst/>
          </a:prstGeom>
        </p:spPr>
      </p:pic>
    </p:spTree>
    <p:extLst>
      <p:ext uri="{BB962C8B-B14F-4D97-AF65-F5344CB8AC3E}">
        <p14:creationId xmlns:p14="http://schemas.microsoft.com/office/powerpoint/2010/main" val="1288931610"/>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hf hdr="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ru-RU"/>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gif"/><Relationship Id="rId1" Type="http://schemas.microsoft.com/office/2007/relationships/media" Target="../media/media1.gif"/><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gif"/><Relationship Id="rId1" Type="http://schemas.microsoft.com/office/2007/relationships/media" Target="../media/media2.gif"/><Relationship Id="rId6" Type="http://schemas.openxmlformats.org/officeDocument/2006/relationships/image" Target="../media/image12.png"/><Relationship Id="rId5" Type="http://schemas.openxmlformats.org/officeDocument/2006/relationships/image" Target="../media/image4.png"/><Relationship Id="rId4" Type="http://schemas.openxmlformats.org/officeDocument/2006/relationships/image" Target="../media/image3.png"/></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gif"/><Relationship Id="rId1" Type="http://schemas.microsoft.com/office/2007/relationships/media" Target="../media/media3.gif"/><Relationship Id="rId6" Type="http://schemas.openxmlformats.org/officeDocument/2006/relationships/image" Target="../media/image13.png"/><Relationship Id="rId5" Type="http://schemas.openxmlformats.org/officeDocument/2006/relationships/image" Target="../media/image4.png"/><Relationship Id="rId4" Type="http://schemas.openxmlformats.org/officeDocument/2006/relationships/image" Target="../media/image3.png"/></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gif"/><Relationship Id="rId1" Type="http://schemas.microsoft.com/office/2007/relationships/media" Target="../media/media4.gif"/><Relationship Id="rId6" Type="http://schemas.openxmlformats.org/officeDocument/2006/relationships/image" Target="../media/image14.png"/><Relationship Id="rId5" Type="http://schemas.openxmlformats.org/officeDocument/2006/relationships/image" Target="../media/image4.png"/><Relationship Id="rId4" Type="http://schemas.openxmlformats.org/officeDocument/2006/relationships/image" Target="../media/image3.png"/></Relationships>
</file>

<file path=ppt/slides/_rels/slide4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gif"/><Relationship Id="rId1" Type="http://schemas.microsoft.com/office/2007/relationships/media" Target="../media/media5.gif"/><Relationship Id="rId6" Type="http://schemas.openxmlformats.org/officeDocument/2006/relationships/image" Target="../media/image15.png"/><Relationship Id="rId5" Type="http://schemas.openxmlformats.org/officeDocument/2006/relationships/image" Target="../media/image4.png"/><Relationship Id="rId4" Type="http://schemas.openxmlformats.org/officeDocument/2006/relationships/image" Target="../media/image3.png"/></Relationships>
</file>

<file path=ppt/slides/_rels/slide5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8" Type="http://schemas.openxmlformats.org/officeDocument/2006/relationships/hyperlink" Target="http://wikireality.ru/wiki/&#1057;&#1082;&#1088;&#1080;&#1084;&#1077;&#1088;" TargetMode="External"/><Relationship Id="rId3" Type="http://schemas.openxmlformats.org/officeDocument/2006/relationships/hyperlink" Target="https://docs.wxwidgets.org/3.0/" TargetMode="External"/><Relationship Id="rId7" Type="http://schemas.openxmlformats.org/officeDocument/2006/relationships/hyperlink" Target="https://ru.wikipedia.org/wiki/&#1060;&#1088;&#1077;&#1081;&#1084;&#1074;&#1086;&#1088;&#1082;" TargetMode="Externa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hyperlink" Target="https://github.com/DavidaaWoW/DavidaaWoW-CLI_PJ_OffendingCalculator" TargetMode="External"/><Relationship Id="rId5" Type="http://schemas.openxmlformats.org/officeDocument/2006/relationships/hyperlink" Target="https://github.com/DavidaaWoW/wxWidgets_PJ_Screamer" TargetMode="External"/><Relationship Id="rId4" Type="http://schemas.openxmlformats.org/officeDocument/2006/relationships/hyperlink" Target="https://github.com/DavidaaWoW/wxWidgets_PJ_Matrix_calculator" TargetMode="External"/><Relationship Id="rId9" Type="http://schemas.openxmlformats.org/officeDocument/2006/relationships/image" Target="../media/image4.png"/></Relationships>
</file>

<file path=ppt/slides/_rels/slide5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 name="Прямоугольник 5"/>
          <p:cNvSpPr/>
          <p:nvPr/>
        </p:nvSpPr>
        <p:spPr>
          <a:xfrm>
            <a:off x="972000" y="36000"/>
            <a:ext cx="7920000" cy="830997"/>
          </a:xfrm>
          <a:prstGeom prst="rect">
            <a:avLst/>
          </a:prstGeom>
        </p:spPr>
        <p:txBody>
          <a:bodyPr wrap="square">
            <a:spAutoFit/>
          </a:bodyPr>
          <a:lstStyle/>
          <a:p>
            <a:pPr algn="ctr"/>
            <a:endPar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МИРЭА – Российский технологический университет</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7" name="TextBox 16"/>
          <p:cNvSpPr txBox="1"/>
          <p:nvPr/>
        </p:nvSpPr>
        <p:spPr>
          <a:xfrm>
            <a:off x="278674" y="973094"/>
            <a:ext cx="8640000" cy="3960000"/>
          </a:xfrm>
          <a:prstGeom prst="rect">
            <a:avLst/>
          </a:prstGeom>
          <a:noFill/>
        </p:spPr>
        <p:txBody>
          <a:bodyPr wrap="square" rtlCol="0">
            <a:spAutoFit/>
          </a:bodyPr>
          <a:lstStyle/>
          <a:p>
            <a:pPr algn="ctr"/>
            <a:r>
              <a:rPr lang="ru-RU" sz="2800" b="1" dirty="0">
                <a:solidFill>
                  <a:schemeClr val="bg2">
                    <a:lumMod val="2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p>
          <a:p>
            <a:pPr algn="ctr"/>
            <a:r>
              <a:rPr lang="ru-RU" sz="5400" b="1" dirty="0">
                <a:solidFill>
                  <a:schemeClr val="bg2">
                    <a:lumMod val="2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a:t>
            </a:r>
            <a:br>
              <a:rPr lang="ru-RU" sz="5400" b="1" dirty="0">
                <a:solidFill>
                  <a:schemeClr val="bg2">
                    <a:lumMod val="2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ru-RU" sz="5400" b="1" dirty="0">
                <a:solidFill>
                  <a:schemeClr val="bg2">
                    <a:lumMod val="2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ТЕХНОСФЕРЫ:</a:t>
            </a:r>
            <a:br>
              <a:rPr lang="ru-RU" sz="5400" b="1" dirty="0">
                <a:solidFill>
                  <a:schemeClr val="bg2">
                    <a:lumMod val="2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ru-RU" sz="5400" b="1" dirty="0">
                <a:solidFill>
                  <a:schemeClr val="bg2">
                    <a:lumMod val="2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НАУЧНЫЙ</a:t>
            </a:r>
            <a:br>
              <a:rPr lang="ru-RU" sz="5400" b="1" dirty="0">
                <a:solidFill>
                  <a:schemeClr val="bg2">
                    <a:lumMod val="2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ru-RU" sz="5400" b="1" dirty="0">
                <a:solidFill>
                  <a:schemeClr val="bg2">
                    <a:lumMod val="2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ПОДХОД</a:t>
            </a:r>
          </a:p>
          <a:p>
            <a:endParaRPr lang="ru-RU" sz="2400" dirty="0">
              <a:latin typeface="Times New Roman" panose="02020603050405020304" pitchFamily="18" charset="0"/>
              <a:cs typeface="Times New Roman" panose="02020603050405020304" pitchFamily="18" charset="0"/>
            </a:endParaRPr>
          </a:p>
          <a:p>
            <a:endParaRPr lang="ru-RU" sz="2400" dirty="0">
              <a:latin typeface="Times New Roman" panose="02020603050405020304" pitchFamily="18" charset="0"/>
              <a:cs typeface="Times New Roman" panose="02020603050405020304" pitchFamily="18" charset="0"/>
            </a:endParaRPr>
          </a:p>
          <a:p>
            <a:endParaRPr lang="ru-RU" sz="2400" dirty="0">
              <a:latin typeface="Times New Roman" panose="02020603050405020304" pitchFamily="18" charset="0"/>
              <a:cs typeface="Times New Roman" panose="02020603050405020304" pitchFamily="18" charset="0"/>
            </a:endParaRPr>
          </a:p>
          <a:p>
            <a:endParaRPr lang="ru-RU" sz="2400" dirty="0">
              <a:latin typeface="Times New Roman" panose="02020603050405020304" pitchFamily="18" charset="0"/>
              <a:cs typeface="Times New Roman" panose="02020603050405020304" pitchFamily="18" charset="0"/>
            </a:endParaRPr>
          </a:p>
          <a:p>
            <a:endParaRPr lang="ru-RU" sz="2400" dirty="0">
              <a:latin typeface="Times New Roman" panose="02020603050405020304" pitchFamily="18" charset="0"/>
              <a:cs typeface="Times New Roman" panose="02020603050405020304" pitchFamily="18" charset="0"/>
            </a:endParaRPr>
          </a:p>
          <a:p>
            <a:endParaRPr lang="ru-RU" sz="2400" dirty="0">
              <a:latin typeface="Times New Roman" panose="02020603050405020304" pitchFamily="18" charset="0"/>
              <a:cs typeface="Times New Roman" panose="02020603050405020304" pitchFamily="18" charset="0"/>
            </a:endParaRPr>
          </a:p>
          <a:p>
            <a:endParaRPr lang="ru-RU" sz="2400" dirty="0">
              <a:latin typeface="Times New Roman" panose="02020603050405020304" pitchFamily="18" charset="0"/>
              <a:cs typeface="Times New Roman" panose="02020603050405020304" pitchFamily="18" charset="0"/>
            </a:endParaRPr>
          </a:p>
          <a:p>
            <a:endParaRPr lang="ru-RU" sz="2400" dirty="0">
              <a:latin typeface="Times New Roman" panose="02020603050405020304" pitchFamily="18" charset="0"/>
              <a:cs typeface="Times New Roman" panose="02020603050405020304" pitchFamily="18" charset="0"/>
            </a:endParaRPr>
          </a:p>
          <a:p>
            <a:endParaRPr lang="ru-RU" sz="2400" dirty="0">
              <a:latin typeface="Times New Roman" panose="02020603050405020304" pitchFamily="18" charset="0"/>
              <a:cs typeface="Times New Roman" panose="02020603050405020304" pitchFamily="18" charset="0"/>
            </a:endParaRPr>
          </a:p>
          <a:p>
            <a:endParaRPr lang="ru-RU"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77225046"/>
      </p:ext>
    </p:extLst>
  </p:cSld>
  <p:clrMapOvr>
    <a:masterClrMapping/>
  </p:clrMapOvr>
  <p:transition advTm="3500"/>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9</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Графические приложения</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ru-RU" sz="1400" u="sng" dirty="0">
                <a:solidFill>
                  <a:schemeClr val="bg2">
                    <a:lumMod val="10000"/>
                  </a:schemeClr>
                </a:solidFill>
                <a:latin typeface="Times New Roman" panose="02020603050405020304" pitchFamily="18" charset="0"/>
                <a:cs typeface="Times New Roman" panose="02020603050405020304" pitchFamily="18" charset="0"/>
              </a:rPr>
              <a:t>Фреймворк</a:t>
            </a:r>
            <a:r>
              <a:rPr lang="ru-RU" sz="1400" dirty="0">
                <a:solidFill>
                  <a:schemeClr val="bg2">
                    <a:lumMod val="10000"/>
                  </a:schemeClr>
                </a:solidFill>
                <a:latin typeface="Times New Roman" panose="02020603050405020304" pitchFamily="18" charset="0"/>
                <a:cs typeface="Times New Roman" panose="02020603050405020304" pitchFamily="18" charset="0"/>
              </a:rPr>
              <a:t>  — программная платформа, определяющая структуру программной системы; программное обеспечение, облегчающее разработку и объединение разных компонентов большого программного проекта.</a:t>
            </a:r>
          </a:p>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Сразу же после установки всех файлов и создания первого проекта на wxWidgets мы обнаруживаем внутри простой фреймворк и пять различных файлов, в каждом из которых - более 50 строк. Причём при компиляции, на выходе мы получим простое окно (Рис.1), в котором ничего нет.</a:t>
            </a:r>
          </a:p>
          <a:p>
            <a:pPr lvl="0">
              <a:defRPr/>
            </a:pPr>
            <a:endParaRPr lang="ru-RU" sz="1400" dirty="0">
              <a:solidFill>
                <a:schemeClr val="bg2">
                  <a:lumMod val="10000"/>
                </a:schemeClr>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pic>
        <p:nvPicPr>
          <p:cNvPr id="11" name="Рисунок 10">
            <a:extLst>
              <a:ext uri="{FF2B5EF4-FFF2-40B4-BE49-F238E27FC236}">
                <a16:creationId xmlns:a16="http://schemas.microsoft.com/office/drawing/2014/main" id="{66225C58-6ADF-4C14-9D06-60EC5DBC07F9}"/>
              </a:ext>
            </a:extLst>
          </p:cNvPr>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4337495" y="3430822"/>
            <a:ext cx="2826505" cy="1438835"/>
          </a:xfrm>
          <a:prstGeom prst="rect">
            <a:avLst/>
          </a:prstGeom>
        </p:spPr>
      </p:pic>
      <p:sp>
        <p:nvSpPr>
          <p:cNvPr id="4" name="Прямоугольник 3">
            <a:extLst>
              <a:ext uri="{FF2B5EF4-FFF2-40B4-BE49-F238E27FC236}">
                <a16:creationId xmlns:a16="http://schemas.microsoft.com/office/drawing/2014/main" id="{4F0244F9-6587-4FB0-8B79-FC873295A178}"/>
              </a:ext>
            </a:extLst>
          </p:cNvPr>
          <p:cNvSpPr/>
          <p:nvPr/>
        </p:nvSpPr>
        <p:spPr>
          <a:xfrm>
            <a:off x="2608729" y="3429000"/>
            <a:ext cx="1721224" cy="1440657"/>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ru-RU" sz="1400" dirty="0">
                <a:latin typeface="Times New Roman" panose="02020603050405020304" pitchFamily="18" charset="0"/>
                <a:cs typeface="Times New Roman" panose="02020603050405020304" pitchFamily="18" charset="0"/>
              </a:rPr>
              <a:t>Рис.1 Вид базового окна, сгенерированного фреймворком</a:t>
            </a:r>
          </a:p>
        </p:txBody>
      </p:sp>
    </p:spTree>
    <p:extLst>
      <p:ext uri="{BB962C8B-B14F-4D97-AF65-F5344CB8AC3E}">
        <p14:creationId xmlns:p14="http://schemas.microsoft.com/office/powerpoint/2010/main" val="13894641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10</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 определителей матриц</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Как же не запутаться в это всём? Создаём пустой проект, внутри него два файла cApp.h и cApp.cpp, записываем внутрь несколько строчек и получаем практически такой же результат без всякого ненужного мусора.</a:t>
            </a:r>
          </a:p>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Далее создаём ещё два файла: cMain.cpp и cMain.h, cMain – будет у нас основным классом, поэтому в заголовочном классе, предварительно подключив все необходимые библиотеки и унаследовав класс wxFrame, мы объявляем конструктор с деструктором и по мере наполнения программы создаём нужные методы.</a:t>
            </a:r>
          </a:p>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В основном же файле cMain.cpp мы уже инициализируем конструктор с деструктором, при этом указывая необходимые характеристики основного окна, и не забываем подключить заголовочный файл!</a:t>
            </a:r>
          </a:p>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Отдельное внимание хотелось бы выделить пустому деструктору. Дело в том, что все графические элементы wxWidgets удаляет самостоятельно, так что записывать по отдельности их в деструктор нет необходимости.</a:t>
            </a:r>
          </a:p>
          <a:p>
            <a:pPr lvl="0">
              <a:defRPr/>
            </a:pPr>
            <a:endParaRPr lang="ru-RU" sz="1400" dirty="0">
              <a:solidFill>
                <a:schemeClr val="bg2">
                  <a:lumMod val="10000"/>
                </a:schemeClr>
              </a:solidFill>
              <a:latin typeface="Times New Roman" panose="02020603050405020304" pitchFamily="18" charset="0"/>
              <a:cs typeface="Times New Roman" panose="02020603050405020304" pitchFamily="18" charset="0"/>
            </a:endParaRPr>
          </a:p>
          <a:p>
            <a:pPr lvl="0">
              <a:defRPr/>
            </a:pPr>
            <a:endParaRPr lang="ru-RU" sz="1400" dirty="0">
              <a:solidFill>
                <a:schemeClr val="bg2">
                  <a:lumMod val="10000"/>
                </a:schemeClr>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2428469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11</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 определителей матриц</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ru-RU" sz="1400" b="1" dirty="0">
                <a:solidFill>
                  <a:schemeClr val="bg2">
                    <a:lumMod val="10000"/>
                  </a:schemeClr>
                </a:solidFill>
                <a:latin typeface="Times New Roman" panose="02020603050405020304" pitchFamily="18" charset="0"/>
                <a:cs typeface="Times New Roman" panose="02020603050405020304" pitchFamily="18" charset="0"/>
              </a:rPr>
              <a:t>Файл </a:t>
            </a:r>
            <a:r>
              <a:rPr lang="en-US" sz="1400" b="1" dirty="0">
                <a:solidFill>
                  <a:schemeClr val="bg2">
                    <a:lumMod val="10000"/>
                  </a:schemeClr>
                </a:solidFill>
                <a:latin typeface="Times New Roman" panose="02020603050405020304" pitchFamily="18" charset="0"/>
                <a:cs typeface="Times New Roman" panose="02020603050405020304" pitchFamily="18" charset="0"/>
              </a:rPr>
              <a:t>cMain.h</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#ifndef CMAIN_H</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#define CMAIN_H</a:t>
            </a:r>
          </a:p>
          <a:p>
            <a:pPr lvl="0">
              <a:defRPr/>
            </a:pPr>
            <a:endParaRPr lang="en-US" sz="1000" dirty="0">
              <a:solidFill>
                <a:schemeClr val="bg2">
                  <a:lumMod val="10000"/>
                </a:schemeClr>
              </a:solidFill>
              <a:latin typeface="Times New Roman" panose="02020603050405020304" pitchFamily="18" charset="0"/>
              <a:cs typeface="Times New Roman" panose="02020603050405020304" pitchFamily="18" charset="0"/>
            </a:endParaRP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#include "wx/wx.h"</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#include "wx/listctrl.h"</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#include &lt;sstream&gt;</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#include &lt;vector&gt;</a:t>
            </a:r>
          </a:p>
          <a:p>
            <a:pPr lvl="0">
              <a:defRPr/>
            </a:pPr>
            <a:endParaRPr lang="en-US" sz="1000" dirty="0">
              <a:solidFill>
                <a:schemeClr val="bg2">
                  <a:lumMod val="10000"/>
                </a:schemeClr>
              </a:solidFill>
              <a:latin typeface="Times New Roman" panose="02020603050405020304" pitchFamily="18" charset="0"/>
              <a:cs typeface="Times New Roman" panose="02020603050405020304" pitchFamily="18" charset="0"/>
            </a:endParaRP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using namespace std;</a:t>
            </a:r>
          </a:p>
          <a:p>
            <a:pPr lvl="0">
              <a:defRPr/>
            </a:pPr>
            <a:endParaRPr lang="en-US" sz="1000" dirty="0">
              <a:solidFill>
                <a:schemeClr val="bg2">
                  <a:lumMod val="10000"/>
                </a:schemeClr>
              </a:solidFill>
              <a:latin typeface="Times New Roman" panose="02020603050405020304" pitchFamily="18" charset="0"/>
              <a:cs typeface="Times New Roman" panose="02020603050405020304" pitchFamily="18" charset="0"/>
            </a:endParaRP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class cMain : public wxFrame</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public:</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        cMain();</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        ~cMain();</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#endif</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39634495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12</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 определителей матриц</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ru-RU" sz="1400" b="1" dirty="0">
                <a:solidFill>
                  <a:schemeClr val="bg2">
                    <a:lumMod val="10000"/>
                  </a:schemeClr>
                </a:solidFill>
                <a:latin typeface="Times New Roman" panose="02020603050405020304" pitchFamily="18" charset="0"/>
                <a:cs typeface="Times New Roman" panose="02020603050405020304" pitchFamily="18" charset="0"/>
              </a:rPr>
              <a:t>ГРАФИЧЕСКИЕ ЭЛЕМЕНТЫ</a:t>
            </a:r>
          </a:p>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WXWidgets включает в себя довольно обширный инструментарий: от банальных кнопок, блоков ввода и вывода текста, до различных графиков, таймеров, диодов, изображений, часов с календарём! Он умеет работать со звуком и экспортируемыми картинками. Из графических элементов в проекте используются лишь блоки ввода/вывода текста и кнопки. Для обширного спектра задач этого обычно бывает вполне достаточно.</a:t>
            </a:r>
          </a:p>
          <a:p>
            <a:pPr lvl="0">
              <a:defRPr/>
            </a:pPr>
            <a:endParaRPr lang="ru-RU" sz="1400" dirty="0">
              <a:solidFill>
                <a:schemeClr val="bg2">
                  <a:lumMod val="10000"/>
                </a:schemeClr>
              </a:solidFill>
              <a:latin typeface="Times New Roman" panose="02020603050405020304" pitchFamily="18" charset="0"/>
              <a:cs typeface="Times New Roman" panose="02020603050405020304" pitchFamily="18" charset="0"/>
            </a:endParaRPr>
          </a:p>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Чем являются графические элементы по сути? Они есть ни что иное, как объекты собственного класса.</a:t>
            </a: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34221839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13</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 определителей матриц</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ru-RU" sz="1400" b="1" dirty="0">
                <a:solidFill>
                  <a:schemeClr val="bg2">
                    <a:lumMod val="10000"/>
                  </a:schemeClr>
                </a:solidFill>
                <a:latin typeface="Times New Roman" panose="02020603050405020304" pitchFamily="18" charset="0"/>
                <a:cs typeface="Times New Roman" panose="02020603050405020304" pitchFamily="18" charset="0"/>
              </a:rPr>
              <a:t>Файл </a:t>
            </a:r>
            <a:r>
              <a:rPr lang="en-US" sz="1400" b="1" dirty="0">
                <a:solidFill>
                  <a:schemeClr val="bg2">
                    <a:lumMod val="10000"/>
                  </a:schemeClr>
                </a:solidFill>
                <a:latin typeface="Times New Roman" panose="02020603050405020304" pitchFamily="18" charset="0"/>
                <a:cs typeface="Times New Roman" panose="02020603050405020304" pitchFamily="18" charset="0"/>
              </a:rPr>
              <a:t>cMain.h</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 public:</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        wxTextCtrl *text1 = nullptr;</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        wxTextCtrl *text2 = nullptr;</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        wxTextCtrl *text3 = nullptr;</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        wxTextCtrl *text4 = nullptr;</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        wxTextCtrl *text5 = nullptr;</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        wxTextCtrl *text6 = nullptr;</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        wxTextCtrl *text7 = nullptr;</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        wxTextCtrl *text8 = nullptr;</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        wxTextCtrl *text9 = nullptr;</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        wxButton *button1 = nullptr;</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        wxButton *button2 = nullptr;</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        wxButton *button3 = nullptr;</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        wxTextCtrl *text_ctrl1 = nullptr;</a:t>
            </a: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27908942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14</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 определителей матриц</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Что же делать с этими элементами дальше? Меню в программе создаётся просто: при запуске программы у нас появляется две кнопки «2х2» и «3х3», дающие пользователю выбрать размер матрицы. В зависимости от выбора создаём необходимые элементы, а эти кнопки просто скрываем.</a:t>
            </a:r>
          </a:p>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Файл cMain.cpp:</a:t>
            </a:r>
          </a:p>
          <a:p>
            <a:pPr lvl="0">
              <a:defRPr/>
            </a:pPr>
            <a:r>
              <a:rPr lang="ru-RU" sz="1000" dirty="0">
                <a:solidFill>
                  <a:schemeClr val="bg2">
                    <a:lumMod val="10000"/>
                  </a:schemeClr>
                </a:solidFill>
                <a:latin typeface="Times New Roman" panose="02020603050405020304" pitchFamily="18" charset="0"/>
                <a:cs typeface="Times New Roman" panose="02020603050405020304" pitchFamily="18" charset="0"/>
              </a:rPr>
              <a:t>cMain::cMain() : wxFrame(nullptr, 12, "Matrix", wxPoint(0,0), wxSize(800,600))</a:t>
            </a:r>
          </a:p>
          <a:p>
            <a:pPr lvl="0">
              <a:defRPr/>
            </a:pPr>
            <a:r>
              <a:rPr lang="ru-RU" sz="1000" dirty="0">
                <a:solidFill>
                  <a:schemeClr val="bg2">
                    <a:lumMod val="10000"/>
                  </a:schemeClr>
                </a:solidFill>
                <a:latin typeface="Times New Roman" panose="02020603050405020304" pitchFamily="18" charset="0"/>
                <a:cs typeface="Times New Roman" panose="02020603050405020304" pitchFamily="18" charset="0"/>
              </a:rPr>
              <a:t>{</a:t>
            </a:r>
          </a:p>
          <a:p>
            <a:pPr lvl="0">
              <a:defRPr/>
            </a:pPr>
            <a:r>
              <a:rPr lang="ru-RU" sz="1000" dirty="0">
                <a:solidFill>
                  <a:schemeClr val="bg2">
                    <a:lumMod val="10000"/>
                  </a:schemeClr>
                </a:solidFill>
                <a:latin typeface="Times New Roman" panose="02020603050405020304" pitchFamily="18" charset="0"/>
                <a:cs typeface="Times New Roman" panose="02020603050405020304" pitchFamily="18" charset="0"/>
              </a:rPr>
              <a:t>    button1 = new wxButton(this, 1000, "3x3", wxPoint(100,100), wxSize(600,200));</a:t>
            </a:r>
          </a:p>
          <a:p>
            <a:pPr lvl="0">
              <a:defRPr/>
            </a:pPr>
            <a:r>
              <a:rPr lang="ru-RU" sz="1000" dirty="0">
                <a:solidFill>
                  <a:schemeClr val="bg2">
                    <a:lumMod val="10000"/>
                  </a:schemeClr>
                </a:solidFill>
                <a:latin typeface="Times New Roman" panose="02020603050405020304" pitchFamily="18" charset="0"/>
                <a:cs typeface="Times New Roman" panose="02020603050405020304" pitchFamily="18" charset="0"/>
              </a:rPr>
              <a:t>    button2 = new wxButton(this, 1001, "2x2", wxPoint(100,300), wxSize(600,200));</a:t>
            </a:r>
          </a:p>
          <a:p>
            <a:pPr lvl="0">
              <a:defRPr/>
            </a:pPr>
            <a:r>
              <a:rPr lang="ru-RU" sz="1000" dirty="0">
                <a:solidFill>
                  <a:schemeClr val="bg2">
                    <a:lumMod val="10000"/>
                  </a:schemeClr>
                </a:solidFill>
                <a:latin typeface="Times New Roman" panose="02020603050405020304" pitchFamily="18" charset="0"/>
                <a:cs typeface="Times New Roman" panose="02020603050405020304" pitchFamily="18" charset="0"/>
              </a:rPr>
              <a:t>    button3 = </a:t>
            </a:r>
            <a:r>
              <a:rPr lang="ru-RU" sz="1000" dirty="0">
                <a:solidFill>
                  <a:schemeClr val="bg2">
                    <a:lumMod val="10000"/>
                  </a:schemeClr>
                </a:solidFill>
                <a:highlight>
                  <a:srgbClr val="FFFF00"/>
                </a:highlight>
                <a:latin typeface="Times New Roman" panose="02020603050405020304" pitchFamily="18" charset="0"/>
                <a:cs typeface="Times New Roman" panose="02020603050405020304" pitchFamily="18" charset="0"/>
              </a:rPr>
              <a:t>new wxButton</a:t>
            </a:r>
            <a:r>
              <a:rPr lang="ru-RU" sz="1000" dirty="0">
                <a:solidFill>
                  <a:schemeClr val="bg2">
                    <a:lumMod val="10000"/>
                  </a:schemeClr>
                </a:solidFill>
                <a:latin typeface="Times New Roman" panose="02020603050405020304" pitchFamily="18" charset="0"/>
                <a:cs typeface="Times New Roman" panose="02020603050405020304" pitchFamily="18" charset="0"/>
              </a:rPr>
              <a:t>(</a:t>
            </a:r>
            <a:r>
              <a:rPr lang="ru-RU" sz="1000" dirty="0">
                <a:solidFill>
                  <a:schemeClr val="bg2">
                    <a:lumMod val="10000"/>
                  </a:schemeClr>
                </a:solidFill>
                <a:highlight>
                  <a:srgbClr val="00FF00"/>
                </a:highlight>
                <a:latin typeface="Times New Roman" panose="02020603050405020304" pitchFamily="18" charset="0"/>
                <a:cs typeface="Times New Roman" panose="02020603050405020304" pitchFamily="18" charset="0"/>
              </a:rPr>
              <a:t>this</a:t>
            </a:r>
            <a:r>
              <a:rPr lang="ru-RU" sz="1000" dirty="0">
                <a:solidFill>
                  <a:schemeClr val="bg2">
                    <a:lumMod val="10000"/>
                  </a:schemeClr>
                </a:solidFill>
                <a:latin typeface="Times New Roman" panose="02020603050405020304" pitchFamily="18" charset="0"/>
                <a:cs typeface="Times New Roman" panose="02020603050405020304" pitchFamily="18" charset="0"/>
              </a:rPr>
              <a:t>, </a:t>
            </a:r>
            <a:r>
              <a:rPr lang="ru-RU" sz="1000" dirty="0">
                <a:solidFill>
                  <a:schemeClr val="bg2">
                    <a:lumMod val="10000"/>
                  </a:schemeClr>
                </a:solidFill>
                <a:highlight>
                  <a:srgbClr val="00FFFF"/>
                </a:highlight>
                <a:latin typeface="Times New Roman" panose="02020603050405020304" pitchFamily="18" charset="0"/>
                <a:cs typeface="Times New Roman" panose="02020603050405020304" pitchFamily="18" charset="0"/>
              </a:rPr>
              <a:t>1002</a:t>
            </a:r>
            <a:r>
              <a:rPr lang="ru-RU" sz="1000" dirty="0">
                <a:solidFill>
                  <a:schemeClr val="bg2">
                    <a:lumMod val="10000"/>
                  </a:schemeClr>
                </a:solidFill>
                <a:latin typeface="Times New Roman" panose="02020603050405020304" pitchFamily="18" charset="0"/>
                <a:cs typeface="Times New Roman" panose="02020603050405020304" pitchFamily="18" charset="0"/>
              </a:rPr>
              <a:t>, </a:t>
            </a:r>
            <a:r>
              <a:rPr lang="ru-RU" sz="1000" dirty="0">
                <a:solidFill>
                  <a:schemeClr val="bg2">
                    <a:lumMod val="10000"/>
                  </a:schemeClr>
                </a:solidFill>
                <a:highlight>
                  <a:srgbClr val="FF00FF"/>
                </a:highlight>
                <a:latin typeface="Times New Roman" panose="02020603050405020304" pitchFamily="18" charset="0"/>
                <a:cs typeface="Times New Roman" panose="02020603050405020304" pitchFamily="18" charset="0"/>
              </a:rPr>
              <a:t>"SOLVE!"</a:t>
            </a:r>
            <a:r>
              <a:rPr lang="ru-RU" sz="1000" dirty="0">
                <a:solidFill>
                  <a:schemeClr val="bg2">
                    <a:lumMod val="10000"/>
                  </a:schemeClr>
                </a:solidFill>
                <a:latin typeface="Times New Roman" panose="02020603050405020304" pitchFamily="18" charset="0"/>
                <a:cs typeface="Times New Roman" panose="02020603050405020304" pitchFamily="18" charset="0"/>
              </a:rPr>
              <a:t>, </a:t>
            </a:r>
            <a:r>
              <a:rPr lang="ru-RU" sz="1000" dirty="0">
                <a:solidFill>
                  <a:schemeClr val="bg2">
                    <a:lumMod val="10000"/>
                  </a:schemeClr>
                </a:solidFill>
                <a:highlight>
                  <a:srgbClr val="C0C0C0"/>
                </a:highlight>
                <a:latin typeface="Times New Roman" panose="02020603050405020304" pitchFamily="18" charset="0"/>
                <a:cs typeface="Times New Roman" panose="02020603050405020304" pitchFamily="18" charset="0"/>
              </a:rPr>
              <a:t>wxPoint(100,401)</a:t>
            </a:r>
            <a:r>
              <a:rPr lang="ru-RU" sz="1000" dirty="0">
                <a:solidFill>
                  <a:schemeClr val="bg2">
                    <a:lumMod val="10000"/>
                  </a:schemeClr>
                </a:solidFill>
                <a:latin typeface="Times New Roman" panose="02020603050405020304" pitchFamily="18" charset="0"/>
                <a:cs typeface="Times New Roman" panose="02020603050405020304" pitchFamily="18" charset="0"/>
              </a:rPr>
              <a:t>, </a:t>
            </a:r>
            <a:r>
              <a:rPr lang="ru-RU" sz="1000" dirty="0">
                <a:solidFill>
                  <a:schemeClr val="bg2">
                    <a:lumMod val="10000"/>
                  </a:schemeClr>
                </a:solidFill>
                <a:highlight>
                  <a:srgbClr val="F07877"/>
                </a:highlight>
                <a:latin typeface="Times New Roman" panose="02020603050405020304" pitchFamily="18" charset="0"/>
                <a:cs typeface="Times New Roman" panose="02020603050405020304" pitchFamily="18" charset="0"/>
              </a:rPr>
              <a:t>wxSize(300,100));</a:t>
            </a:r>
          </a:p>
          <a:p>
            <a:pPr lvl="0">
              <a:defRPr/>
            </a:pPr>
            <a:r>
              <a:rPr lang="ru-RU" sz="1000" dirty="0">
                <a:solidFill>
                  <a:schemeClr val="bg2">
                    <a:lumMod val="10000"/>
                  </a:schemeClr>
                </a:solidFill>
                <a:latin typeface="Times New Roman" panose="02020603050405020304" pitchFamily="18" charset="0"/>
                <a:cs typeface="Times New Roman" panose="02020603050405020304" pitchFamily="18" charset="0"/>
              </a:rPr>
              <a:t>    button3 -&gt; Hide();</a:t>
            </a:r>
          </a:p>
          <a:p>
            <a:pPr lvl="0">
              <a:defRPr/>
            </a:pPr>
            <a:r>
              <a:rPr lang="ru-RU" sz="1000" dirty="0">
                <a:solidFill>
                  <a:schemeClr val="bg2">
                    <a:lumMod val="10000"/>
                  </a:schemeClr>
                </a:solidFill>
                <a:latin typeface="Times New Roman" panose="02020603050405020304" pitchFamily="18" charset="0"/>
                <a:cs typeface="Times New Roman" panose="02020603050405020304" pitchFamily="18" charset="0"/>
              </a:rPr>
              <a:t>}</a:t>
            </a:r>
          </a:p>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Всё довольно стандартно: </a:t>
            </a:r>
            <a:r>
              <a:rPr lang="ru-RU" sz="1400" dirty="0">
                <a:solidFill>
                  <a:schemeClr val="bg2">
                    <a:lumMod val="10000"/>
                  </a:schemeClr>
                </a:solidFill>
                <a:highlight>
                  <a:srgbClr val="FFFF00"/>
                </a:highlight>
                <a:latin typeface="Times New Roman" panose="02020603050405020304" pitchFamily="18" charset="0"/>
                <a:cs typeface="Times New Roman" panose="02020603050405020304" pitchFamily="18" charset="0"/>
              </a:rPr>
              <a:t>инициализируем уже объявленные кнопки</a:t>
            </a:r>
            <a:r>
              <a:rPr lang="ru-RU" sz="1400" dirty="0">
                <a:solidFill>
                  <a:schemeClr val="bg2">
                    <a:lumMod val="10000"/>
                  </a:schemeClr>
                </a:solidFill>
                <a:latin typeface="Times New Roman" panose="02020603050405020304" pitchFamily="18" charset="0"/>
                <a:cs typeface="Times New Roman" panose="02020603050405020304" pitchFamily="18" charset="0"/>
              </a:rPr>
              <a:t>, в параметрах </a:t>
            </a:r>
            <a:r>
              <a:rPr lang="ru-RU" sz="1400" dirty="0">
                <a:solidFill>
                  <a:schemeClr val="bg2">
                    <a:lumMod val="10000"/>
                  </a:schemeClr>
                </a:solidFill>
                <a:highlight>
                  <a:srgbClr val="00FF00"/>
                </a:highlight>
                <a:latin typeface="Times New Roman" panose="02020603050405020304" pitchFamily="18" charset="0"/>
                <a:cs typeface="Times New Roman" panose="02020603050405020304" pitchFamily="18" charset="0"/>
              </a:rPr>
              <a:t>отправляя указатель</a:t>
            </a:r>
            <a:r>
              <a:rPr lang="ru-RU" sz="1400" dirty="0">
                <a:solidFill>
                  <a:schemeClr val="bg2">
                    <a:lumMod val="10000"/>
                  </a:schemeClr>
                </a:solidFill>
                <a:latin typeface="Times New Roman" panose="02020603050405020304" pitchFamily="18" charset="0"/>
                <a:cs typeface="Times New Roman" panose="02020603050405020304" pitchFamily="18" charset="0"/>
              </a:rPr>
              <a:t>, </a:t>
            </a:r>
            <a:r>
              <a:rPr lang="ru-RU" sz="1400" dirty="0">
                <a:solidFill>
                  <a:schemeClr val="bg2">
                    <a:lumMod val="10000"/>
                  </a:schemeClr>
                </a:solidFill>
                <a:highlight>
                  <a:srgbClr val="00FFFF"/>
                </a:highlight>
                <a:latin typeface="Times New Roman" panose="02020603050405020304" pitchFamily="18" charset="0"/>
                <a:cs typeface="Times New Roman" panose="02020603050405020304" pitchFamily="18" charset="0"/>
              </a:rPr>
              <a:t>номер id </a:t>
            </a:r>
            <a:r>
              <a:rPr lang="ru-RU" sz="1400" dirty="0">
                <a:solidFill>
                  <a:schemeClr val="bg2">
                    <a:lumMod val="10000"/>
                  </a:schemeClr>
                </a:solidFill>
                <a:latin typeface="Times New Roman" panose="02020603050405020304" pitchFamily="18" charset="0"/>
                <a:cs typeface="Times New Roman" panose="02020603050405020304" pitchFamily="18" charset="0"/>
              </a:rPr>
              <a:t>(скоро пригодится), </a:t>
            </a:r>
            <a:r>
              <a:rPr lang="ru-RU" sz="1400" dirty="0">
                <a:solidFill>
                  <a:schemeClr val="bg2">
                    <a:lumMod val="10000"/>
                  </a:schemeClr>
                </a:solidFill>
                <a:highlight>
                  <a:srgbClr val="FF00FF"/>
                </a:highlight>
                <a:latin typeface="Times New Roman" panose="02020603050405020304" pitchFamily="18" charset="0"/>
                <a:cs typeface="Times New Roman" panose="02020603050405020304" pitchFamily="18" charset="0"/>
              </a:rPr>
              <a:t>отображаемый текст</a:t>
            </a:r>
            <a:r>
              <a:rPr lang="ru-RU" sz="1400" dirty="0">
                <a:solidFill>
                  <a:schemeClr val="bg2">
                    <a:lumMod val="10000"/>
                  </a:schemeClr>
                </a:solidFill>
                <a:latin typeface="Times New Roman" panose="02020603050405020304" pitchFamily="18" charset="0"/>
                <a:cs typeface="Times New Roman" panose="02020603050405020304" pitchFamily="18" charset="0"/>
              </a:rPr>
              <a:t>, </a:t>
            </a:r>
            <a:r>
              <a:rPr lang="ru-RU" sz="1400" dirty="0">
                <a:solidFill>
                  <a:schemeClr val="bg2">
                    <a:lumMod val="10000"/>
                  </a:schemeClr>
                </a:solidFill>
                <a:highlight>
                  <a:srgbClr val="C0C0C0"/>
                </a:highlight>
                <a:latin typeface="Times New Roman" panose="02020603050405020304" pitchFamily="18" charset="0"/>
                <a:cs typeface="Times New Roman" panose="02020603050405020304" pitchFamily="18" charset="0"/>
              </a:rPr>
              <a:t>начальную позицию</a:t>
            </a:r>
            <a:r>
              <a:rPr lang="ru-RU" sz="1400" dirty="0">
                <a:solidFill>
                  <a:schemeClr val="bg2">
                    <a:lumMod val="10000"/>
                  </a:schemeClr>
                </a:solidFill>
                <a:latin typeface="Times New Roman" panose="02020603050405020304" pitchFamily="18" charset="0"/>
                <a:cs typeface="Times New Roman" panose="02020603050405020304" pitchFamily="18" charset="0"/>
              </a:rPr>
              <a:t> и </a:t>
            </a:r>
            <a:r>
              <a:rPr lang="ru-RU" sz="1400" dirty="0">
                <a:solidFill>
                  <a:schemeClr val="bg2">
                    <a:lumMod val="10000"/>
                  </a:schemeClr>
                </a:solidFill>
                <a:highlight>
                  <a:srgbClr val="F07877"/>
                </a:highlight>
                <a:latin typeface="Times New Roman" panose="02020603050405020304" pitchFamily="18" charset="0"/>
                <a:cs typeface="Times New Roman" panose="02020603050405020304" pitchFamily="18" charset="0"/>
              </a:rPr>
              <a:t>размер</a:t>
            </a:r>
            <a:r>
              <a:rPr lang="ru-RU" sz="1400" dirty="0">
                <a:solidFill>
                  <a:schemeClr val="bg2">
                    <a:lumMod val="10000"/>
                  </a:schemeClr>
                </a:solidFill>
                <a:latin typeface="Times New Roman" panose="02020603050405020304" pitchFamily="18" charset="0"/>
                <a:cs typeface="Times New Roman" panose="02020603050405020304" pitchFamily="18" charset="0"/>
              </a:rPr>
              <a:t>.</a:t>
            </a: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42059559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15</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 определителей матриц</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Обращаем внимание на то, что кнопку button3 мы сразу же скрываем, она будет использоваться при любом выборе, но в меню, она нам совершенно точно не нужна!</a:t>
            </a:r>
          </a:p>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Получаем следующий результат (Рис.2)</a:t>
            </a: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pic>
        <p:nvPicPr>
          <p:cNvPr id="11" name="Рисунок 10">
            <a:extLst>
              <a:ext uri="{FF2B5EF4-FFF2-40B4-BE49-F238E27FC236}">
                <a16:creationId xmlns:a16="http://schemas.microsoft.com/office/drawing/2014/main" id="{CD717CD4-DD1B-48DD-9A43-5F0F94B8FC5B}"/>
              </a:ext>
            </a:extLst>
          </p:cNvPr>
          <p:cNvPicPr>
            <a:picLocks noChangeAspect="1"/>
          </p:cNvPicPr>
          <p:nvPr/>
        </p:nvPicPr>
        <p:blipFill>
          <a:blip r:embed="rId4"/>
          <a:stretch>
            <a:fillRect/>
          </a:stretch>
        </p:blipFill>
        <p:spPr>
          <a:xfrm>
            <a:off x="4148419" y="2476679"/>
            <a:ext cx="3015582" cy="2280150"/>
          </a:xfrm>
          <a:prstGeom prst="rect">
            <a:avLst/>
          </a:prstGeom>
        </p:spPr>
      </p:pic>
      <p:sp>
        <p:nvSpPr>
          <p:cNvPr id="2" name="Прямоугольник 1">
            <a:extLst>
              <a:ext uri="{FF2B5EF4-FFF2-40B4-BE49-F238E27FC236}">
                <a16:creationId xmlns:a16="http://schemas.microsoft.com/office/drawing/2014/main" id="{AAC3D93B-4440-4619-AAB9-21330623127D}"/>
              </a:ext>
            </a:extLst>
          </p:cNvPr>
          <p:cNvSpPr/>
          <p:nvPr/>
        </p:nvSpPr>
        <p:spPr>
          <a:xfrm>
            <a:off x="2380129" y="2476679"/>
            <a:ext cx="1768290" cy="2280149"/>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ru-RU" sz="1400" dirty="0">
                <a:latin typeface="Times New Roman" panose="02020603050405020304" pitchFamily="18" charset="0"/>
                <a:cs typeface="Times New Roman" panose="02020603050405020304" pitchFamily="18" charset="0"/>
              </a:rPr>
              <a:t>Рис.2 Стартовое меню программы</a:t>
            </a:r>
          </a:p>
        </p:txBody>
      </p:sp>
    </p:spTree>
    <p:extLst>
      <p:ext uri="{BB962C8B-B14F-4D97-AF65-F5344CB8AC3E}">
        <p14:creationId xmlns:p14="http://schemas.microsoft.com/office/powerpoint/2010/main" val="569739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16</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 определителей матриц</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Поставили мы кнопки. При нажатии на них ничего не происходит, а должно!</a:t>
            </a:r>
          </a:p>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Существует несколько способов передать действия пользователя (а это может быть не только нажатие кнопки, программа может реагировать на перемещение курсора, нажатие всяких кнопок на клавиатуре, двойное нажатие мышью, комбинации нажатия клавиш и многое другое), мы будем пользоваться очень простым способом – это так называемые «ивенты» (от англ. Events, события)</a:t>
            </a:r>
          </a:p>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Для того, чтобы начать пользоваться событиями, мы для начала в заголовочном файле создаём функции типа void, в параметрах которых вписываем «command event». Существует несколько типов событий, command event сообщает о взаимодействии пользователя с внутренним графическим элементом, в данном случае с кнопкой. Ну и конечно же в самом конце мы сообщаем программе о том, что мы будем пользоваться ивентами.</a:t>
            </a: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6370109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17</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 определителей матриц</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Далее переходим к файлу cMain.cpp, в нём, мы ещё даже </a:t>
            </a:r>
            <a:r>
              <a:rPr lang="ru-RU" sz="1400" dirty="0">
                <a:solidFill>
                  <a:prstClr val="black"/>
                </a:solidFill>
                <a:highlight>
                  <a:srgbClr val="FFFF00"/>
                </a:highlight>
                <a:latin typeface="Times New Roman" panose="02020603050405020304" pitchFamily="18" charset="0"/>
                <a:cs typeface="Times New Roman" panose="02020603050405020304" pitchFamily="18" charset="0"/>
              </a:rPr>
              <a:t>до</a:t>
            </a:r>
            <a:r>
              <a:rPr lang="ru-RU" sz="1400" dirty="0">
                <a:solidFill>
                  <a:prstClr val="black"/>
                </a:solidFill>
                <a:latin typeface="Times New Roman" panose="02020603050405020304" pitchFamily="18" charset="0"/>
                <a:cs typeface="Times New Roman" panose="02020603050405020304" pitchFamily="18" charset="0"/>
              </a:rPr>
              <a:t> </a:t>
            </a:r>
            <a:r>
              <a:rPr lang="ru-RU" sz="1400" dirty="0">
                <a:solidFill>
                  <a:prstClr val="black"/>
                </a:solidFill>
                <a:highlight>
                  <a:srgbClr val="FFFF00"/>
                </a:highlight>
                <a:latin typeface="Times New Roman" panose="02020603050405020304" pitchFamily="18" charset="0"/>
                <a:cs typeface="Times New Roman" panose="02020603050405020304" pitchFamily="18" charset="0"/>
              </a:rPr>
              <a:t>инициализации конструктора сообщаем о начале таблицы событий</a:t>
            </a:r>
            <a:r>
              <a:rPr lang="ru-RU" sz="1400" dirty="0">
                <a:solidFill>
                  <a:prstClr val="black"/>
                </a:solidFill>
                <a:latin typeface="Times New Roman" panose="02020603050405020304" pitchFamily="18" charset="0"/>
                <a:cs typeface="Times New Roman" panose="02020603050405020304" pitchFamily="18" charset="0"/>
              </a:rPr>
              <a:t>, </a:t>
            </a:r>
            <a:r>
              <a:rPr lang="ru-RU" sz="1400" dirty="0">
                <a:solidFill>
                  <a:prstClr val="black"/>
                </a:solidFill>
                <a:highlight>
                  <a:srgbClr val="FF0000"/>
                </a:highlight>
                <a:latin typeface="Times New Roman" panose="02020603050405020304" pitchFamily="18" charset="0"/>
                <a:cs typeface="Times New Roman" panose="02020603050405020304" pitchFamily="18" charset="0"/>
              </a:rPr>
              <a:t>внутрь передаём класс</a:t>
            </a:r>
            <a:r>
              <a:rPr lang="ru-RU" sz="1400" dirty="0">
                <a:solidFill>
                  <a:prstClr val="black"/>
                </a:solidFill>
                <a:latin typeface="Times New Roman" panose="02020603050405020304" pitchFamily="18" charset="0"/>
                <a:cs typeface="Times New Roman" panose="02020603050405020304" pitchFamily="18" charset="0"/>
              </a:rPr>
              <a:t>, после этого описываем все необходимые нам события, в программке их получилось всего три, и </a:t>
            </a:r>
            <a:r>
              <a:rPr lang="ru-RU" sz="1400" dirty="0">
                <a:solidFill>
                  <a:prstClr val="black"/>
                </a:solidFill>
                <a:highlight>
                  <a:srgbClr val="FF00FF"/>
                </a:highlight>
                <a:latin typeface="Times New Roman" panose="02020603050405020304" pitchFamily="18" charset="0"/>
                <a:cs typeface="Times New Roman" panose="02020603050405020304" pitchFamily="18" charset="0"/>
              </a:rPr>
              <a:t>сообщаем о конце таблицы событий </a:t>
            </a:r>
            <a:r>
              <a:rPr lang="ru-RU" sz="1400" dirty="0">
                <a:solidFill>
                  <a:prstClr val="black"/>
                </a:solidFill>
                <a:latin typeface="Times New Roman" panose="02020603050405020304" pitchFamily="18" charset="0"/>
                <a:cs typeface="Times New Roman" panose="02020603050405020304" pitchFamily="18" charset="0"/>
              </a:rPr>
              <a:t>(всё ещё до конструктора!)</a:t>
            </a:r>
            <a:endParaRPr lang="ru-RU" sz="1000" dirty="0">
              <a:solidFill>
                <a:prstClr val="black"/>
              </a:solidFill>
              <a:latin typeface="Times New Roman" panose="02020603050405020304" pitchFamily="18" charset="0"/>
              <a:cs typeface="Times New Roman" panose="02020603050405020304" pitchFamily="18" charset="0"/>
            </a:endParaRPr>
          </a:p>
          <a:p>
            <a:pPr lvl="0" indent="457200">
              <a:lnSpc>
                <a:spcPct val="150000"/>
              </a:lnSpc>
            </a:pPr>
            <a:r>
              <a:rPr lang="ru-RU" sz="1400" u="sng" dirty="0">
                <a:solidFill>
                  <a:prstClr val="black"/>
                </a:solidFill>
                <a:latin typeface="Times New Roman" panose="02020603050405020304" pitchFamily="18" charset="0"/>
                <a:cs typeface="Times New Roman" panose="02020603050405020304" pitchFamily="18" charset="0"/>
              </a:rPr>
              <a:t>Файл </a:t>
            </a:r>
            <a:r>
              <a:rPr lang="en-US" sz="1400" u="sng" dirty="0">
                <a:solidFill>
                  <a:prstClr val="black"/>
                </a:solidFill>
                <a:latin typeface="Times New Roman" panose="02020603050405020304" pitchFamily="18" charset="0"/>
                <a:cs typeface="Times New Roman" panose="02020603050405020304" pitchFamily="18" charset="0"/>
              </a:rPr>
              <a:t>cMain.cpp</a:t>
            </a:r>
            <a:endParaRPr lang="ru-RU" sz="1400" u="sng" dirty="0">
              <a:solidFill>
                <a:prstClr val="black"/>
              </a:solidFill>
              <a:latin typeface="Times New Roman" panose="02020603050405020304" pitchFamily="18" charset="0"/>
              <a:cs typeface="Times New Roman" panose="02020603050405020304" pitchFamily="18" charset="0"/>
            </a:endParaRPr>
          </a:p>
          <a:p>
            <a:pPr lvl="0" indent="457200">
              <a:lnSpc>
                <a:spcPct val="150000"/>
              </a:lnSpc>
            </a:pPr>
            <a:r>
              <a:rPr lang="en-US" sz="1000" dirty="0">
                <a:solidFill>
                  <a:prstClr val="black"/>
                </a:solidFill>
                <a:highlight>
                  <a:srgbClr val="FFFF00"/>
                </a:highlight>
                <a:latin typeface="Times New Roman" panose="02020603050405020304" pitchFamily="18" charset="0"/>
                <a:cs typeface="Times New Roman" panose="02020603050405020304" pitchFamily="18" charset="0"/>
              </a:rPr>
              <a:t>wxBEGIN_EVENT_TABLE(cMain, </a:t>
            </a:r>
            <a:r>
              <a:rPr lang="en-US" sz="1000" dirty="0">
                <a:solidFill>
                  <a:prstClr val="black"/>
                </a:solidFill>
                <a:highlight>
                  <a:srgbClr val="FF0000"/>
                </a:highlight>
                <a:latin typeface="Times New Roman" panose="02020603050405020304" pitchFamily="18" charset="0"/>
                <a:cs typeface="Times New Roman" panose="02020603050405020304" pitchFamily="18" charset="0"/>
              </a:rPr>
              <a:t>wxFrame</a:t>
            </a:r>
            <a:r>
              <a:rPr lang="en-US" sz="1000" dirty="0">
                <a:solidFill>
                  <a:prstClr val="black"/>
                </a:solidFill>
                <a:highlight>
                  <a:srgbClr val="FFFF00"/>
                </a:highlight>
                <a:latin typeface="Times New Roman" panose="02020603050405020304" pitchFamily="18" charset="0"/>
                <a:cs typeface="Times New Roman" panose="02020603050405020304" pitchFamily="18" charset="0"/>
              </a:rPr>
              <a:t>)</a:t>
            </a:r>
          </a:p>
          <a:p>
            <a:pPr lvl="0" indent="457200">
              <a:lnSpc>
                <a:spcPct val="150000"/>
              </a:lnSpc>
            </a:pPr>
            <a:r>
              <a:rPr lang="en-US" sz="1000" dirty="0">
                <a:solidFill>
                  <a:prstClr val="black"/>
                </a:solidFill>
                <a:latin typeface="Times New Roman" panose="02020603050405020304" pitchFamily="18" charset="0"/>
                <a:cs typeface="Times New Roman" panose="02020603050405020304" pitchFamily="18" charset="0"/>
              </a:rPr>
              <a:t>    </a:t>
            </a:r>
            <a:r>
              <a:rPr lang="en-US" sz="1000" dirty="0">
                <a:solidFill>
                  <a:prstClr val="black"/>
                </a:solidFill>
                <a:highlight>
                  <a:srgbClr val="808000"/>
                </a:highlight>
                <a:latin typeface="Times New Roman" panose="02020603050405020304" pitchFamily="18" charset="0"/>
                <a:cs typeface="Times New Roman" panose="02020603050405020304" pitchFamily="18" charset="0"/>
              </a:rPr>
              <a:t>EVT_BUTTON</a:t>
            </a:r>
            <a:r>
              <a:rPr lang="en-US" sz="1000" dirty="0">
                <a:solidFill>
                  <a:prstClr val="black"/>
                </a:solidFill>
                <a:latin typeface="Times New Roman" panose="02020603050405020304" pitchFamily="18" charset="0"/>
                <a:cs typeface="Times New Roman" panose="02020603050405020304" pitchFamily="18" charset="0"/>
              </a:rPr>
              <a:t>(</a:t>
            </a:r>
            <a:r>
              <a:rPr lang="en-US" sz="1000" dirty="0">
                <a:solidFill>
                  <a:prstClr val="black"/>
                </a:solidFill>
                <a:highlight>
                  <a:srgbClr val="008080"/>
                </a:highlight>
                <a:latin typeface="Times New Roman" panose="02020603050405020304" pitchFamily="18" charset="0"/>
                <a:cs typeface="Times New Roman" panose="02020603050405020304" pitchFamily="18" charset="0"/>
              </a:rPr>
              <a:t>1000</a:t>
            </a:r>
            <a:r>
              <a:rPr lang="en-US" sz="1000" dirty="0">
                <a:solidFill>
                  <a:prstClr val="black"/>
                </a:solidFill>
                <a:latin typeface="Times New Roman" panose="02020603050405020304" pitchFamily="18" charset="0"/>
                <a:cs typeface="Times New Roman" panose="02020603050405020304" pitchFamily="18" charset="0"/>
              </a:rPr>
              <a:t>, </a:t>
            </a:r>
            <a:r>
              <a:rPr lang="en-US" sz="1000" dirty="0">
                <a:solidFill>
                  <a:prstClr val="black"/>
                </a:solidFill>
                <a:highlight>
                  <a:srgbClr val="00FFFF"/>
                </a:highlight>
                <a:latin typeface="Times New Roman" panose="02020603050405020304" pitchFamily="18" charset="0"/>
                <a:cs typeface="Times New Roman" panose="02020603050405020304" pitchFamily="18" charset="0"/>
              </a:rPr>
              <a:t>OnButton1Clicked</a:t>
            </a:r>
            <a:r>
              <a:rPr lang="en-US" sz="1000" dirty="0">
                <a:solidFill>
                  <a:prstClr val="black"/>
                </a:solidFill>
                <a:latin typeface="Times New Roman" panose="02020603050405020304" pitchFamily="18" charset="0"/>
                <a:cs typeface="Times New Roman" panose="02020603050405020304" pitchFamily="18" charset="0"/>
              </a:rPr>
              <a:t>)</a:t>
            </a:r>
          </a:p>
          <a:p>
            <a:pPr lvl="0" indent="457200">
              <a:lnSpc>
                <a:spcPct val="150000"/>
              </a:lnSpc>
            </a:pPr>
            <a:r>
              <a:rPr lang="en-US" sz="1000" dirty="0">
                <a:solidFill>
                  <a:prstClr val="black"/>
                </a:solidFill>
                <a:latin typeface="Times New Roman" panose="02020603050405020304" pitchFamily="18" charset="0"/>
                <a:cs typeface="Times New Roman" panose="02020603050405020304" pitchFamily="18" charset="0"/>
              </a:rPr>
              <a:t>    EVT_BUTTON(1001, OnButton2Clicked)</a:t>
            </a:r>
          </a:p>
          <a:p>
            <a:pPr lvl="0" indent="457200">
              <a:lnSpc>
                <a:spcPct val="150000"/>
              </a:lnSpc>
            </a:pPr>
            <a:r>
              <a:rPr lang="en-US" sz="1000" dirty="0">
                <a:solidFill>
                  <a:prstClr val="black"/>
                </a:solidFill>
                <a:latin typeface="Times New Roman" panose="02020603050405020304" pitchFamily="18" charset="0"/>
                <a:cs typeface="Times New Roman" panose="02020603050405020304" pitchFamily="18" charset="0"/>
              </a:rPr>
              <a:t>    EVT_BUTTON(1002, OnButton3Clicked)</a:t>
            </a:r>
          </a:p>
          <a:p>
            <a:pPr lvl="0" indent="457200">
              <a:lnSpc>
                <a:spcPct val="150000"/>
              </a:lnSpc>
            </a:pPr>
            <a:r>
              <a:rPr lang="en-US" sz="1000" dirty="0">
                <a:solidFill>
                  <a:prstClr val="black"/>
                </a:solidFill>
                <a:highlight>
                  <a:srgbClr val="FF00FF"/>
                </a:highlight>
                <a:latin typeface="Times New Roman" panose="02020603050405020304" pitchFamily="18" charset="0"/>
                <a:cs typeface="Times New Roman" panose="02020603050405020304" pitchFamily="18" charset="0"/>
              </a:rPr>
              <a:t>wxEND_EVENT_TABLE()</a:t>
            </a:r>
          </a:p>
          <a:p>
            <a:pPr>
              <a:defRPr/>
            </a:pPr>
            <a:r>
              <a:rPr lang="ru-RU" sz="1400" dirty="0">
                <a:solidFill>
                  <a:prstClr val="black"/>
                </a:solidFill>
                <a:latin typeface="Times New Roman" panose="02020603050405020304" pitchFamily="18" charset="0"/>
                <a:cs typeface="Times New Roman" panose="02020603050405020304" pitchFamily="18" charset="0"/>
              </a:rPr>
              <a:t>Сообщаем что это </a:t>
            </a:r>
            <a:r>
              <a:rPr lang="ru-RU" sz="1400" dirty="0">
                <a:solidFill>
                  <a:prstClr val="black"/>
                </a:solidFill>
                <a:highlight>
                  <a:srgbClr val="808000"/>
                </a:highlight>
                <a:latin typeface="Times New Roman" panose="02020603050405020304" pitchFamily="18" charset="0"/>
                <a:cs typeface="Times New Roman" panose="02020603050405020304" pitchFamily="18" charset="0"/>
              </a:rPr>
              <a:t>событие нажатия кнопки</a:t>
            </a:r>
            <a:r>
              <a:rPr lang="ru-RU" sz="1400" dirty="0">
                <a:solidFill>
                  <a:prstClr val="black"/>
                </a:solidFill>
                <a:latin typeface="Times New Roman" panose="02020603050405020304" pitchFamily="18" charset="0"/>
                <a:cs typeface="Times New Roman" panose="02020603050405020304" pitchFamily="18" charset="0"/>
              </a:rPr>
              <a:t>, и обращаем внимание на то, что в параметрах мы указываем то самое </a:t>
            </a:r>
            <a:r>
              <a:rPr lang="en-US" sz="1400" dirty="0">
                <a:solidFill>
                  <a:prstClr val="black"/>
                </a:solidFill>
                <a:highlight>
                  <a:srgbClr val="008080"/>
                </a:highlight>
                <a:latin typeface="Times New Roman" panose="02020603050405020304" pitchFamily="18" charset="0"/>
                <a:cs typeface="Times New Roman" panose="02020603050405020304" pitchFamily="18" charset="0"/>
              </a:rPr>
              <a:t>id </a:t>
            </a:r>
            <a:r>
              <a:rPr lang="ru-RU" sz="1400" dirty="0">
                <a:solidFill>
                  <a:prstClr val="black"/>
                </a:solidFill>
                <a:highlight>
                  <a:srgbClr val="008080"/>
                </a:highlight>
                <a:latin typeface="Times New Roman" panose="02020603050405020304" pitchFamily="18" charset="0"/>
                <a:cs typeface="Times New Roman" panose="02020603050405020304" pitchFamily="18" charset="0"/>
              </a:rPr>
              <a:t>кнопки</a:t>
            </a:r>
            <a:r>
              <a:rPr lang="ru-RU" sz="1400" dirty="0">
                <a:solidFill>
                  <a:prstClr val="black"/>
                </a:solidFill>
                <a:latin typeface="Times New Roman" panose="02020603050405020304" pitchFamily="18" charset="0"/>
                <a:cs typeface="Times New Roman" panose="02020603050405020304" pitchFamily="18" charset="0"/>
              </a:rPr>
              <a:t>, которое мы ей дали при инициализации, ну и конечно же </a:t>
            </a:r>
            <a:r>
              <a:rPr lang="ru-RU" sz="1400" dirty="0">
                <a:solidFill>
                  <a:prstClr val="black"/>
                </a:solidFill>
                <a:highlight>
                  <a:srgbClr val="00FFFF"/>
                </a:highlight>
                <a:latin typeface="Times New Roman" panose="02020603050405020304" pitchFamily="18" charset="0"/>
                <a:cs typeface="Times New Roman" panose="02020603050405020304" pitchFamily="18" charset="0"/>
              </a:rPr>
              <a:t>название объявленной нами функции</a:t>
            </a:r>
            <a:r>
              <a:rPr lang="ru-RU" sz="1400" dirty="0">
                <a:solidFill>
                  <a:prstClr val="black"/>
                </a:solidFill>
                <a:latin typeface="Times New Roman" panose="02020603050405020304" pitchFamily="18" charset="0"/>
                <a:cs typeface="Times New Roman" panose="02020603050405020304" pitchFamily="18" charset="0"/>
              </a:rPr>
              <a:t>.</a:t>
            </a:r>
          </a:p>
          <a:p>
            <a:pPr lvl="0">
              <a:defRPr/>
            </a:pPr>
            <a:endParaRPr lang="ru-RU" sz="1000" dirty="0">
              <a:solidFill>
                <a:prstClr val="black"/>
              </a:solidFill>
              <a:latin typeface="Times New Roman" panose="02020603050405020304" pitchFamily="18" charset="0"/>
              <a:cs typeface="Times New Roman" panose="02020603050405020304" pitchFamily="18" charset="0"/>
            </a:endParaRPr>
          </a:p>
          <a:p>
            <a:pPr lvl="0">
              <a:defRPr/>
            </a:pPr>
            <a:endParaRPr lang="en-US" sz="1000" dirty="0">
              <a:solidFill>
                <a:prstClr val="black"/>
              </a:solidFill>
              <a:latin typeface="Times New Roman" panose="02020603050405020304" pitchFamily="18" charset="0"/>
              <a:cs typeface="Times New Roman" panose="02020603050405020304" pitchFamily="18" charset="0"/>
            </a:endParaRPr>
          </a:p>
          <a:p>
            <a:pPr lvl="0">
              <a:defRPr/>
            </a:pPr>
            <a:endParaRPr lang="ru-RU" sz="1400" dirty="0">
              <a:solidFill>
                <a:prstClr val="black"/>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29787388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18</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 определителей матриц</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indent="457200"/>
            <a:r>
              <a:rPr lang="en-US" sz="1000" dirty="0">
                <a:solidFill>
                  <a:prstClr val="black"/>
                </a:solidFill>
                <a:latin typeface="Times New Roman" panose="02020603050405020304" pitchFamily="18" charset="0"/>
                <a:cs typeface="Times New Roman" panose="02020603050405020304" pitchFamily="18" charset="0"/>
              </a:rPr>
              <a:t>void cMain::OnButton2Clicked(wxCommandEvent &amp;evt)</a:t>
            </a:r>
          </a:p>
          <a:p>
            <a:pPr lvl="0" indent="457200"/>
            <a:r>
              <a:rPr lang="en-US" sz="1000" dirty="0">
                <a:solidFill>
                  <a:prstClr val="black"/>
                </a:solidFill>
                <a:latin typeface="Times New Roman" panose="02020603050405020304" pitchFamily="18" charset="0"/>
                <a:cs typeface="Times New Roman" panose="02020603050405020304" pitchFamily="18" charset="0"/>
              </a:rPr>
              <a:t>{</a:t>
            </a:r>
          </a:p>
          <a:p>
            <a:pPr lvl="0" indent="457200"/>
            <a:r>
              <a:rPr lang="en-US" sz="1000" dirty="0">
                <a:solidFill>
                  <a:prstClr val="black"/>
                </a:solidFill>
                <a:highlight>
                  <a:srgbClr val="FFFF00"/>
                </a:highlight>
                <a:latin typeface="Times New Roman" panose="02020603050405020304" pitchFamily="18" charset="0"/>
                <a:cs typeface="Times New Roman" panose="02020603050405020304" pitchFamily="18" charset="0"/>
              </a:rPr>
              <a:t>    flag = 2;</a:t>
            </a:r>
          </a:p>
          <a:p>
            <a:pPr lvl="0" indent="457200"/>
            <a:r>
              <a:rPr lang="en-US" sz="1000" dirty="0">
                <a:solidFill>
                  <a:prstClr val="black"/>
                </a:solidFill>
                <a:latin typeface="Times New Roman" panose="02020603050405020304" pitchFamily="18" charset="0"/>
                <a:cs typeface="Times New Roman" panose="02020603050405020304" pitchFamily="18" charset="0"/>
              </a:rPr>
              <a:t>    </a:t>
            </a:r>
            <a:r>
              <a:rPr lang="en-US" sz="1000" dirty="0">
                <a:solidFill>
                  <a:prstClr val="black"/>
                </a:solidFill>
                <a:highlight>
                  <a:srgbClr val="00FF00"/>
                </a:highlight>
                <a:latin typeface="Times New Roman" panose="02020603050405020304" pitchFamily="18" charset="0"/>
                <a:cs typeface="Times New Roman" panose="02020603050405020304" pitchFamily="18" charset="0"/>
              </a:rPr>
              <a:t>text1 = new wxTextCtrl</a:t>
            </a:r>
            <a:r>
              <a:rPr lang="en-US" sz="1000" dirty="0">
                <a:solidFill>
                  <a:prstClr val="black"/>
                </a:solidFill>
                <a:latin typeface="Times New Roman" panose="02020603050405020304" pitchFamily="18" charset="0"/>
                <a:cs typeface="Times New Roman" panose="02020603050405020304" pitchFamily="18" charset="0"/>
              </a:rPr>
              <a:t>(this, 100, "", wxPoint(100,100), wxSize(100,100));</a:t>
            </a:r>
          </a:p>
          <a:p>
            <a:pPr lvl="0" indent="457200"/>
            <a:r>
              <a:rPr lang="en-US" sz="1000" dirty="0">
                <a:solidFill>
                  <a:prstClr val="black"/>
                </a:solidFill>
                <a:latin typeface="Times New Roman" panose="02020603050405020304" pitchFamily="18" charset="0"/>
                <a:cs typeface="Times New Roman" panose="02020603050405020304" pitchFamily="18" charset="0"/>
              </a:rPr>
              <a:t>    text2 = new wxTextCtrl(this, 101, "", wxPoint(100,200), wxSize(100,100));</a:t>
            </a:r>
          </a:p>
          <a:p>
            <a:pPr lvl="0" indent="457200"/>
            <a:r>
              <a:rPr lang="en-US" sz="1000" dirty="0">
                <a:solidFill>
                  <a:prstClr val="black"/>
                </a:solidFill>
                <a:latin typeface="Times New Roman" panose="02020603050405020304" pitchFamily="18" charset="0"/>
                <a:cs typeface="Times New Roman" panose="02020603050405020304" pitchFamily="18" charset="0"/>
              </a:rPr>
              <a:t>    text3 = new wxTextCtrl(this, 102, "", wxPoint(200,100), wxSize(100,100));</a:t>
            </a:r>
          </a:p>
          <a:p>
            <a:pPr lvl="0" indent="457200"/>
            <a:r>
              <a:rPr lang="en-US" sz="1000" dirty="0">
                <a:solidFill>
                  <a:prstClr val="black"/>
                </a:solidFill>
                <a:latin typeface="Times New Roman" panose="02020603050405020304" pitchFamily="18" charset="0"/>
                <a:cs typeface="Times New Roman" panose="02020603050405020304" pitchFamily="18" charset="0"/>
              </a:rPr>
              <a:t>    text4 = new wxTextCtrl(this, 103, "", wxPoint(200,200), wxSize(100,100));</a:t>
            </a:r>
          </a:p>
          <a:p>
            <a:pPr lvl="0" indent="457200"/>
            <a:r>
              <a:rPr lang="en-US" sz="1000" dirty="0">
                <a:solidFill>
                  <a:prstClr val="black"/>
                </a:solidFill>
                <a:latin typeface="Times New Roman" panose="02020603050405020304" pitchFamily="18" charset="0"/>
                <a:cs typeface="Times New Roman" panose="02020603050405020304" pitchFamily="18" charset="0"/>
              </a:rPr>
              <a:t>    text_ctrl1 = new wxTextCtrl(this, 2000, wxEmptyString, wxPoint(500,150), wxSize(200,200),wxTE_READONLY);</a:t>
            </a:r>
          </a:p>
          <a:p>
            <a:pPr lvl="0" indent="457200"/>
            <a:r>
              <a:rPr lang="en-US" sz="1000" dirty="0">
                <a:solidFill>
                  <a:prstClr val="black"/>
                </a:solidFill>
                <a:latin typeface="Times New Roman" panose="02020603050405020304" pitchFamily="18" charset="0"/>
                <a:cs typeface="Times New Roman" panose="02020603050405020304" pitchFamily="18" charset="0"/>
              </a:rPr>
              <a:t>    button1 -&gt; Hide();</a:t>
            </a:r>
          </a:p>
          <a:p>
            <a:pPr lvl="0" indent="457200"/>
            <a:r>
              <a:rPr lang="en-US" sz="1000" dirty="0">
                <a:solidFill>
                  <a:prstClr val="black"/>
                </a:solidFill>
                <a:latin typeface="Times New Roman" panose="02020603050405020304" pitchFamily="18" charset="0"/>
                <a:cs typeface="Times New Roman" panose="02020603050405020304" pitchFamily="18" charset="0"/>
              </a:rPr>
              <a:t>    button2 -&gt; Hide();</a:t>
            </a:r>
          </a:p>
          <a:p>
            <a:pPr lvl="0" indent="457200"/>
            <a:r>
              <a:rPr lang="en-US" sz="1000" dirty="0">
                <a:solidFill>
                  <a:prstClr val="black"/>
                </a:solidFill>
                <a:latin typeface="Times New Roman" panose="02020603050405020304" pitchFamily="18" charset="0"/>
                <a:cs typeface="Times New Roman" panose="02020603050405020304" pitchFamily="18" charset="0"/>
              </a:rPr>
              <a:t>    button3 -&gt; Show();</a:t>
            </a:r>
          </a:p>
          <a:p>
            <a:pPr lvl="0" indent="457200"/>
            <a:r>
              <a:rPr lang="en-US" sz="1000" dirty="0">
                <a:solidFill>
                  <a:prstClr val="black"/>
                </a:solidFill>
                <a:latin typeface="Times New Roman" panose="02020603050405020304" pitchFamily="18" charset="0"/>
                <a:cs typeface="Times New Roman" panose="02020603050405020304" pitchFamily="18" charset="0"/>
              </a:rPr>
              <a:t>}</a:t>
            </a:r>
            <a:endParaRPr lang="ru-RU" sz="1000" dirty="0">
              <a:solidFill>
                <a:prstClr val="black"/>
              </a:solidFill>
              <a:latin typeface="Times New Roman" panose="02020603050405020304" pitchFamily="18" charset="0"/>
              <a:cs typeface="Times New Roman" panose="02020603050405020304" pitchFamily="18" charset="0"/>
            </a:endParaRPr>
          </a:p>
          <a:p>
            <a:pPr indent="457200"/>
            <a:r>
              <a:rPr lang="ru-RU" sz="1400" dirty="0">
                <a:solidFill>
                  <a:prstClr val="black"/>
                </a:solidFill>
                <a:latin typeface="Times New Roman" panose="02020603050405020304" pitchFamily="18" charset="0"/>
                <a:cs typeface="Times New Roman" panose="02020603050405020304" pitchFamily="18" charset="0"/>
              </a:rPr>
              <a:t>Внутри функции мы задаём </a:t>
            </a:r>
            <a:r>
              <a:rPr lang="ru-RU" sz="1400" dirty="0">
                <a:solidFill>
                  <a:prstClr val="black"/>
                </a:solidFill>
                <a:highlight>
                  <a:srgbClr val="FFFF00"/>
                </a:highlight>
                <a:latin typeface="Times New Roman" panose="02020603050405020304" pitchFamily="18" charset="0"/>
                <a:cs typeface="Times New Roman" panose="02020603050405020304" pitchFamily="18" charset="0"/>
              </a:rPr>
              <a:t>флаг</a:t>
            </a:r>
            <a:r>
              <a:rPr lang="ru-RU" sz="1400" dirty="0">
                <a:solidFill>
                  <a:prstClr val="black"/>
                </a:solidFill>
                <a:latin typeface="Times New Roman" panose="02020603050405020304" pitchFamily="18" charset="0"/>
                <a:cs typeface="Times New Roman" panose="02020603050405020304" pitchFamily="18" charset="0"/>
              </a:rPr>
              <a:t>, и только теперь </a:t>
            </a:r>
            <a:r>
              <a:rPr lang="ru-RU" sz="1400" dirty="0">
                <a:solidFill>
                  <a:prstClr val="black"/>
                </a:solidFill>
                <a:highlight>
                  <a:srgbClr val="00FF00"/>
                </a:highlight>
                <a:latin typeface="Times New Roman" panose="02020603050405020304" pitchFamily="18" charset="0"/>
                <a:cs typeface="Times New Roman" panose="02020603050405020304" pitchFamily="18" charset="0"/>
              </a:rPr>
              <a:t>инициализируем наши текстовые элементы – 4 или 9 штук соответственно</a:t>
            </a:r>
            <a:r>
              <a:rPr lang="ru-RU" sz="1400" dirty="0">
                <a:solidFill>
                  <a:prstClr val="black"/>
                </a:solidFill>
                <a:latin typeface="Times New Roman" panose="02020603050405020304" pitchFamily="18" charset="0"/>
                <a:cs typeface="Times New Roman" panose="02020603050405020304" pitchFamily="18" charset="0"/>
              </a:rPr>
              <a:t> для матрицы 2х2 или 3х3. Естественно если покопаться поглубже в документации мы найдём способ инициализации графических элементов с помощью массивов, и даже более того, можно найти так называемый </a:t>
            </a:r>
            <a:r>
              <a:rPr lang="en-US" sz="1400" dirty="0">
                <a:solidFill>
                  <a:prstClr val="black"/>
                </a:solidFill>
                <a:latin typeface="Times New Roman" panose="02020603050405020304" pitchFamily="18" charset="0"/>
                <a:cs typeface="Times New Roman" panose="02020603050405020304" pitchFamily="18" charset="0"/>
              </a:rPr>
              <a:t>sizer()</a:t>
            </a:r>
            <a:r>
              <a:rPr lang="ru-RU" sz="1400" dirty="0">
                <a:solidFill>
                  <a:prstClr val="black"/>
                </a:solidFill>
                <a:latin typeface="Times New Roman" panose="02020603050405020304" pitchFamily="18" charset="0"/>
                <a:cs typeface="Times New Roman" panose="02020603050405020304" pitchFamily="18" charset="0"/>
              </a:rPr>
              <a:t>.</a:t>
            </a:r>
            <a:r>
              <a:rPr lang="en-US" sz="1400" dirty="0">
                <a:solidFill>
                  <a:prstClr val="black"/>
                </a:solidFill>
                <a:latin typeface="Times New Roman" panose="02020603050405020304" pitchFamily="18" charset="0"/>
                <a:cs typeface="Times New Roman" panose="02020603050405020304" pitchFamily="18" charset="0"/>
              </a:rPr>
              <a:t> </a:t>
            </a:r>
            <a:r>
              <a:rPr lang="ru-RU" sz="1400" dirty="0">
                <a:solidFill>
                  <a:prstClr val="black"/>
                </a:solidFill>
                <a:latin typeface="Times New Roman" panose="02020603050405020304" pitchFamily="18" charset="0"/>
                <a:cs typeface="Times New Roman" panose="02020603050405020304" pitchFamily="18" charset="0"/>
              </a:rPr>
              <a:t>Не забываем, что </a:t>
            </a:r>
            <a:r>
              <a:rPr lang="en-US" sz="1400" dirty="0">
                <a:solidFill>
                  <a:prstClr val="black"/>
                </a:solidFill>
                <a:latin typeface="Times New Roman" panose="02020603050405020304" pitchFamily="18" charset="0"/>
                <a:cs typeface="Times New Roman" panose="02020603050405020304" pitchFamily="18" charset="0"/>
              </a:rPr>
              <a:t>wxWidgets </a:t>
            </a:r>
            <a:r>
              <a:rPr lang="ru-RU" sz="1400" dirty="0">
                <a:solidFill>
                  <a:prstClr val="black"/>
                </a:solidFill>
                <a:latin typeface="Times New Roman" panose="02020603050405020304" pitchFamily="18" charset="0"/>
                <a:cs typeface="Times New Roman" panose="02020603050405020304" pitchFamily="18" charset="0"/>
              </a:rPr>
              <a:t>вообще-то кроссплатформенный!</a:t>
            </a:r>
            <a:endParaRPr lang="ru-RU" sz="1400" dirty="0">
              <a:latin typeface="Times New Roman" panose="02020603050405020304" pitchFamily="18" charset="0"/>
              <a:cs typeface="Times New Roman" panose="02020603050405020304" pitchFamily="18" charset="0"/>
            </a:endParaRPr>
          </a:p>
          <a:p>
            <a:pPr lvl="0" indent="457200"/>
            <a:endParaRPr lang="en-US" sz="1000" dirty="0">
              <a:solidFill>
                <a:prstClr val="black"/>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3333925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 name="Прямоугольник 5"/>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9" name="TextBox 8"/>
          <p:cNvSpPr txBox="1"/>
          <p:nvPr/>
        </p:nvSpPr>
        <p:spPr>
          <a:xfrm>
            <a:off x="180000" y="899999"/>
            <a:ext cx="8784000" cy="584775"/>
          </a:xfrm>
          <a:prstGeom prst="rect">
            <a:avLst/>
          </a:prstGeom>
          <a:noFill/>
        </p:spPr>
        <p:txBody>
          <a:bodyPr wrap="square" rtlCol="0">
            <a:spAutoFit/>
          </a:bodyPr>
          <a:lstStyle/>
          <a:p>
            <a:pPr algn="ctr"/>
            <a:r>
              <a:rPr lang="ru-RU" sz="1600" dirty="0">
                <a:ln>
                  <a:solidFill>
                    <a:schemeClr val="accent1">
                      <a:alpha val="7000"/>
                    </a:schemeClr>
                  </a:solidFill>
                </a:ln>
                <a:solidFill>
                  <a:schemeClr val="bg1"/>
                </a:solidFill>
                <a:latin typeface="Times New Roman" panose="02020603050405020304" pitchFamily="18" charset="0"/>
                <a:cs typeface="Times New Roman" panose="02020603050405020304" pitchFamily="18" charset="0"/>
              </a:rPr>
              <a:t>Доклад на заседании секции </a:t>
            </a:r>
            <a:br>
              <a:rPr lang="ru-RU" sz="1600" dirty="0">
                <a:ln>
                  <a:solidFill>
                    <a:schemeClr val="accent1">
                      <a:alpha val="7000"/>
                    </a:schemeClr>
                  </a:solidFill>
                </a:ln>
                <a:solidFill>
                  <a:schemeClr val="bg1"/>
                </a:solidFill>
                <a:latin typeface="Times New Roman" panose="02020603050405020304" pitchFamily="18" charset="0"/>
                <a:cs typeface="Times New Roman" panose="02020603050405020304" pitchFamily="18" charset="0"/>
              </a:rPr>
            </a:br>
            <a:r>
              <a:rPr lang="ru-RU" sz="1600" dirty="0">
                <a:ln>
                  <a:solidFill>
                    <a:schemeClr val="accent1">
                      <a:alpha val="7000"/>
                    </a:schemeClr>
                  </a:solidFill>
                </a:ln>
                <a:solidFill>
                  <a:schemeClr val="bg1"/>
                </a:solidFill>
                <a:latin typeface="Times New Roman" panose="02020603050405020304" pitchFamily="18" charset="0"/>
                <a:cs typeface="Times New Roman" panose="02020603050405020304" pitchFamily="18" charset="0"/>
              </a:rPr>
              <a:t>«Умные производственные системы»</a:t>
            </a:r>
          </a:p>
        </p:txBody>
      </p:sp>
      <p:sp>
        <p:nvSpPr>
          <p:cNvPr id="10" name="Прямоугольник 9"/>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4" name="TextBox 13"/>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p>
          <a:p>
            <a:pPr algn="ctr"/>
            <a:r>
              <a:rPr lang="ru-RU" sz="1400" dirty="0">
                <a:latin typeface="Times New Roman" panose="02020603050405020304" pitchFamily="18" charset="0"/>
                <a:cs typeface="Times New Roman" panose="02020603050405020304" pitchFamily="18" charset="0"/>
              </a:rPr>
              <a:t>Студент</a:t>
            </a:r>
          </a:p>
        </p:txBody>
      </p:sp>
      <p:sp>
        <p:nvSpPr>
          <p:cNvPr id="11" name="TextBox 10"/>
          <p:cNvSpPr txBox="1"/>
          <p:nvPr/>
        </p:nvSpPr>
        <p:spPr>
          <a:xfrm>
            <a:off x="180000" y="1799999"/>
            <a:ext cx="6984000" cy="461665"/>
          </a:xfrm>
          <a:prstGeom prst="rect">
            <a:avLst/>
          </a:prstGeom>
          <a:noFill/>
        </p:spPr>
        <p:txBody>
          <a:bodyPr wrap="square" rtlCol="0">
            <a:spAutoFit/>
          </a:bodyPr>
          <a:lstStyle/>
          <a:p>
            <a:pPr algn="ctr"/>
            <a:r>
              <a:rPr lang="ru-RU" sz="2400" b="1" dirty="0">
                <a:solidFill>
                  <a:schemeClr val="bg2">
                    <a:lumMod val="2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Графические приложения в </a:t>
            </a:r>
            <a:r>
              <a:rPr lang="en-US" sz="2400" b="1" dirty="0">
                <a:solidFill>
                  <a:schemeClr val="bg2">
                    <a:lumMod val="2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t>
            </a:r>
            <a:endParaRPr lang="ru-RU" sz="2400" b="1" dirty="0">
              <a:solidFill>
                <a:schemeClr val="bg2">
                  <a:lumMod val="2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24"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pic>
        <p:nvPicPr>
          <p:cNvPr id="7" name="Рисунок 6">
            <a:extLst>
              <a:ext uri="{FF2B5EF4-FFF2-40B4-BE49-F238E27FC236}">
                <a16:creationId xmlns:a16="http://schemas.microsoft.com/office/drawing/2014/main" id="{BB2F75B7-EB98-4B25-AA7A-CFF097C400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0" y="1799999"/>
            <a:ext cx="1800000" cy="1345264"/>
          </a:xfrm>
          <a:prstGeom prst="rect">
            <a:avLst/>
          </a:prstGeom>
        </p:spPr>
      </p:pic>
    </p:spTree>
    <p:extLst>
      <p:ext uri="{BB962C8B-B14F-4D97-AF65-F5344CB8AC3E}">
        <p14:creationId xmlns:p14="http://schemas.microsoft.com/office/powerpoint/2010/main" val="14772250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10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1000"/>
                                        <p:tgtEl>
                                          <p:spTgt spid="6"/>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000"/>
                                        <p:tgtEl>
                                          <p:spTgt spid="10"/>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childTnLst>
                                </p:cTn>
                              </p:par>
                              <p:par>
                                <p:cTn id="18" presetID="10" presetClass="entr" presetSubtype="0" fill="hold"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1000"/>
                                        <p:tgtEl>
                                          <p:spTgt spid="14"/>
                                        </p:tgtEl>
                                      </p:cBhvr>
                                    </p:animEffect>
                                  </p:childTnLst>
                                </p:cTn>
                              </p:par>
                              <p:par>
                                <p:cTn id="21" presetID="10" presetClass="entr" presetSubtype="0" fill="hold"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P spid="2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19</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 определителей матриц</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indent="457200"/>
            <a:r>
              <a:rPr lang="en-US" sz="1000" dirty="0">
                <a:solidFill>
                  <a:prstClr val="black"/>
                </a:solidFill>
                <a:latin typeface="Times New Roman" panose="02020603050405020304" pitchFamily="18" charset="0"/>
                <a:cs typeface="Times New Roman" panose="02020603050405020304" pitchFamily="18" charset="0"/>
              </a:rPr>
              <a:t>void cMain::OnButton2Clicked(wxCommandEvent &amp;evt)</a:t>
            </a:r>
          </a:p>
          <a:p>
            <a:pPr lvl="0" indent="457200"/>
            <a:r>
              <a:rPr lang="en-US" sz="1000" dirty="0">
                <a:solidFill>
                  <a:prstClr val="black"/>
                </a:solidFill>
                <a:latin typeface="Times New Roman" panose="02020603050405020304" pitchFamily="18" charset="0"/>
                <a:cs typeface="Times New Roman" panose="02020603050405020304" pitchFamily="18" charset="0"/>
              </a:rPr>
              <a:t>{</a:t>
            </a:r>
          </a:p>
          <a:p>
            <a:pPr lvl="0" indent="457200"/>
            <a:r>
              <a:rPr lang="en-US" sz="1000" dirty="0">
                <a:solidFill>
                  <a:prstClr val="black"/>
                </a:solidFill>
                <a:latin typeface="Times New Roman" panose="02020603050405020304" pitchFamily="18" charset="0"/>
                <a:cs typeface="Times New Roman" panose="02020603050405020304" pitchFamily="18" charset="0"/>
              </a:rPr>
              <a:t>    flag = 2;</a:t>
            </a:r>
          </a:p>
          <a:p>
            <a:pPr lvl="0" indent="457200"/>
            <a:r>
              <a:rPr lang="en-US" sz="1000" dirty="0">
                <a:solidFill>
                  <a:prstClr val="black"/>
                </a:solidFill>
                <a:latin typeface="Times New Roman" panose="02020603050405020304" pitchFamily="18" charset="0"/>
                <a:cs typeface="Times New Roman" panose="02020603050405020304" pitchFamily="18" charset="0"/>
              </a:rPr>
              <a:t>    text1 = new wxTextCtrl(</a:t>
            </a:r>
            <a:r>
              <a:rPr lang="en-US" sz="1000" dirty="0">
                <a:solidFill>
                  <a:prstClr val="black"/>
                </a:solidFill>
                <a:highlight>
                  <a:srgbClr val="00FF00"/>
                </a:highlight>
                <a:latin typeface="Times New Roman" panose="02020603050405020304" pitchFamily="18" charset="0"/>
                <a:cs typeface="Times New Roman" panose="02020603050405020304" pitchFamily="18" charset="0"/>
              </a:rPr>
              <a:t>this</a:t>
            </a:r>
            <a:r>
              <a:rPr lang="en-US" sz="1000" dirty="0">
                <a:solidFill>
                  <a:prstClr val="black"/>
                </a:solidFill>
                <a:latin typeface="Times New Roman" panose="02020603050405020304" pitchFamily="18" charset="0"/>
                <a:cs typeface="Times New Roman" panose="02020603050405020304" pitchFamily="18" charset="0"/>
              </a:rPr>
              <a:t>, </a:t>
            </a:r>
            <a:r>
              <a:rPr lang="en-US" sz="1000" dirty="0">
                <a:solidFill>
                  <a:prstClr val="black"/>
                </a:solidFill>
                <a:highlight>
                  <a:srgbClr val="FFFF00"/>
                </a:highlight>
                <a:latin typeface="Times New Roman" panose="02020603050405020304" pitchFamily="18" charset="0"/>
                <a:cs typeface="Times New Roman" panose="02020603050405020304" pitchFamily="18" charset="0"/>
              </a:rPr>
              <a:t>100</a:t>
            </a:r>
            <a:r>
              <a:rPr lang="en-US" sz="1000" dirty="0">
                <a:solidFill>
                  <a:prstClr val="black"/>
                </a:solidFill>
                <a:latin typeface="Times New Roman" panose="02020603050405020304" pitchFamily="18" charset="0"/>
                <a:cs typeface="Times New Roman" panose="02020603050405020304" pitchFamily="18" charset="0"/>
              </a:rPr>
              <a:t>, </a:t>
            </a:r>
            <a:r>
              <a:rPr lang="en-US" sz="1000" dirty="0">
                <a:solidFill>
                  <a:prstClr val="black"/>
                </a:solidFill>
                <a:highlight>
                  <a:srgbClr val="00FFFF"/>
                </a:highlight>
                <a:latin typeface="Times New Roman" panose="02020603050405020304" pitchFamily="18" charset="0"/>
                <a:cs typeface="Times New Roman" panose="02020603050405020304" pitchFamily="18" charset="0"/>
              </a:rPr>
              <a:t>""</a:t>
            </a:r>
            <a:r>
              <a:rPr lang="en-US" sz="1000" dirty="0">
                <a:solidFill>
                  <a:prstClr val="black"/>
                </a:solidFill>
                <a:latin typeface="Times New Roman" panose="02020603050405020304" pitchFamily="18" charset="0"/>
                <a:cs typeface="Times New Roman" panose="02020603050405020304" pitchFamily="18" charset="0"/>
              </a:rPr>
              <a:t>, </a:t>
            </a:r>
            <a:r>
              <a:rPr lang="en-US" sz="1000" dirty="0">
                <a:solidFill>
                  <a:prstClr val="black"/>
                </a:solidFill>
                <a:highlight>
                  <a:srgbClr val="FF00FF"/>
                </a:highlight>
                <a:latin typeface="Times New Roman" panose="02020603050405020304" pitchFamily="18" charset="0"/>
                <a:cs typeface="Times New Roman" panose="02020603050405020304" pitchFamily="18" charset="0"/>
              </a:rPr>
              <a:t>wxPoint(100,100), </a:t>
            </a:r>
            <a:r>
              <a:rPr lang="en-US" sz="1000" dirty="0">
                <a:solidFill>
                  <a:prstClr val="black"/>
                </a:solidFill>
                <a:highlight>
                  <a:srgbClr val="FF0000"/>
                </a:highlight>
                <a:latin typeface="Times New Roman" panose="02020603050405020304" pitchFamily="18" charset="0"/>
                <a:cs typeface="Times New Roman" panose="02020603050405020304" pitchFamily="18" charset="0"/>
              </a:rPr>
              <a:t>wxSize(100,100));</a:t>
            </a:r>
          </a:p>
          <a:p>
            <a:pPr lvl="0" indent="457200"/>
            <a:r>
              <a:rPr lang="en-US" sz="1000" dirty="0">
                <a:solidFill>
                  <a:prstClr val="black"/>
                </a:solidFill>
                <a:latin typeface="Times New Roman" panose="02020603050405020304" pitchFamily="18" charset="0"/>
                <a:cs typeface="Times New Roman" panose="02020603050405020304" pitchFamily="18" charset="0"/>
              </a:rPr>
              <a:t>    text2 = new wxTextCtrl(this, 101, "", wxPoint(100,200), wxSize(100,100));</a:t>
            </a:r>
          </a:p>
          <a:p>
            <a:pPr lvl="0" indent="457200"/>
            <a:r>
              <a:rPr lang="en-US" sz="1000" dirty="0">
                <a:solidFill>
                  <a:prstClr val="black"/>
                </a:solidFill>
                <a:latin typeface="Times New Roman" panose="02020603050405020304" pitchFamily="18" charset="0"/>
                <a:cs typeface="Times New Roman" panose="02020603050405020304" pitchFamily="18" charset="0"/>
              </a:rPr>
              <a:t>    text3 = new wxTextCtrl(this, 102, "", wxPoint(200,100), wxSize(100,100));</a:t>
            </a:r>
          </a:p>
          <a:p>
            <a:pPr lvl="0" indent="457200"/>
            <a:r>
              <a:rPr lang="en-US" sz="1000" dirty="0">
                <a:solidFill>
                  <a:prstClr val="black"/>
                </a:solidFill>
                <a:latin typeface="Times New Roman" panose="02020603050405020304" pitchFamily="18" charset="0"/>
                <a:cs typeface="Times New Roman" panose="02020603050405020304" pitchFamily="18" charset="0"/>
              </a:rPr>
              <a:t>    text4 = new wxTextCtrl(this, 103, "", wxPoint(200,200), wxSize(100,100));</a:t>
            </a:r>
          </a:p>
          <a:p>
            <a:pPr lvl="0" indent="457200"/>
            <a:r>
              <a:rPr lang="en-US" sz="1000" dirty="0">
                <a:solidFill>
                  <a:prstClr val="black"/>
                </a:solidFill>
                <a:highlight>
                  <a:srgbClr val="C0C0C0"/>
                </a:highlight>
                <a:latin typeface="Times New Roman" panose="02020603050405020304" pitchFamily="18" charset="0"/>
                <a:cs typeface="Times New Roman" panose="02020603050405020304" pitchFamily="18" charset="0"/>
              </a:rPr>
              <a:t>    text_ctrl1 = new wxTextCtrl(this, 2000, wxEmptyString, wxPoint(500,150), wxSize(200,200),</a:t>
            </a:r>
            <a:r>
              <a:rPr lang="en-US" sz="1000" dirty="0">
                <a:solidFill>
                  <a:prstClr val="black"/>
                </a:solidFill>
                <a:highlight>
                  <a:srgbClr val="008080"/>
                </a:highlight>
                <a:latin typeface="Times New Roman" panose="02020603050405020304" pitchFamily="18" charset="0"/>
                <a:cs typeface="Times New Roman" panose="02020603050405020304" pitchFamily="18" charset="0"/>
              </a:rPr>
              <a:t>wxTE_READONLY</a:t>
            </a:r>
            <a:r>
              <a:rPr lang="en-US" sz="1000" dirty="0">
                <a:solidFill>
                  <a:prstClr val="black"/>
                </a:solidFill>
                <a:highlight>
                  <a:srgbClr val="C0C0C0"/>
                </a:highlight>
                <a:latin typeface="Times New Roman" panose="02020603050405020304" pitchFamily="18" charset="0"/>
                <a:cs typeface="Times New Roman" panose="02020603050405020304" pitchFamily="18" charset="0"/>
              </a:rPr>
              <a:t>);</a:t>
            </a:r>
          </a:p>
          <a:p>
            <a:pPr lvl="0" indent="457200"/>
            <a:r>
              <a:rPr lang="en-US" sz="1000" dirty="0">
                <a:solidFill>
                  <a:prstClr val="black"/>
                </a:solidFill>
                <a:latin typeface="Times New Roman" panose="02020603050405020304" pitchFamily="18" charset="0"/>
                <a:cs typeface="Times New Roman" panose="02020603050405020304" pitchFamily="18" charset="0"/>
              </a:rPr>
              <a:t>    </a:t>
            </a:r>
            <a:r>
              <a:rPr lang="en-US" sz="1000" dirty="0">
                <a:solidFill>
                  <a:prstClr val="black"/>
                </a:solidFill>
                <a:highlight>
                  <a:srgbClr val="808000"/>
                </a:highlight>
                <a:latin typeface="Times New Roman" panose="02020603050405020304" pitchFamily="18" charset="0"/>
                <a:cs typeface="Times New Roman" panose="02020603050405020304" pitchFamily="18" charset="0"/>
              </a:rPr>
              <a:t>button1 -&gt; Hide();</a:t>
            </a:r>
          </a:p>
          <a:p>
            <a:pPr lvl="0" indent="457200"/>
            <a:r>
              <a:rPr lang="en-US" sz="1000" dirty="0">
                <a:solidFill>
                  <a:prstClr val="black"/>
                </a:solidFill>
                <a:highlight>
                  <a:srgbClr val="808000"/>
                </a:highlight>
                <a:latin typeface="Times New Roman" panose="02020603050405020304" pitchFamily="18" charset="0"/>
                <a:cs typeface="Times New Roman" panose="02020603050405020304" pitchFamily="18" charset="0"/>
              </a:rPr>
              <a:t>    button2 -&gt; Hide();</a:t>
            </a:r>
          </a:p>
          <a:p>
            <a:pPr lvl="0" indent="457200"/>
            <a:r>
              <a:rPr lang="en-US" sz="1000" dirty="0">
                <a:solidFill>
                  <a:prstClr val="black"/>
                </a:solidFill>
                <a:latin typeface="Times New Roman" panose="02020603050405020304" pitchFamily="18" charset="0"/>
                <a:cs typeface="Times New Roman" panose="02020603050405020304" pitchFamily="18" charset="0"/>
              </a:rPr>
              <a:t>    </a:t>
            </a:r>
            <a:r>
              <a:rPr lang="en-US" sz="1000" dirty="0">
                <a:solidFill>
                  <a:prstClr val="black"/>
                </a:solidFill>
                <a:highlight>
                  <a:srgbClr val="808080"/>
                </a:highlight>
                <a:latin typeface="Times New Roman" panose="02020603050405020304" pitchFamily="18" charset="0"/>
                <a:cs typeface="Times New Roman" panose="02020603050405020304" pitchFamily="18" charset="0"/>
              </a:rPr>
              <a:t>button3 -&gt; Show();</a:t>
            </a:r>
          </a:p>
          <a:p>
            <a:pPr lvl="0" indent="457200"/>
            <a:r>
              <a:rPr lang="en-US" sz="1000" dirty="0">
                <a:solidFill>
                  <a:prstClr val="black"/>
                </a:solidFill>
                <a:latin typeface="Times New Roman" panose="02020603050405020304" pitchFamily="18" charset="0"/>
                <a:cs typeface="Times New Roman" panose="02020603050405020304" pitchFamily="18" charset="0"/>
              </a:rPr>
              <a:t>}</a:t>
            </a:r>
          </a:p>
          <a:p>
            <a:pPr lvl="0" indent="457200"/>
            <a:r>
              <a:rPr lang="ru-RU" sz="1400" dirty="0">
                <a:solidFill>
                  <a:prstClr val="black"/>
                </a:solidFill>
                <a:latin typeface="Times New Roman" panose="02020603050405020304" pitchFamily="18" charset="0"/>
                <a:cs typeface="Times New Roman" panose="02020603050405020304" pitchFamily="18" charset="0"/>
              </a:rPr>
              <a:t>В параметрах текстовых элементов </a:t>
            </a:r>
            <a:r>
              <a:rPr lang="ru-RU" sz="1400" dirty="0">
                <a:solidFill>
                  <a:prstClr val="black"/>
                </a:solidFill>
                <a:highlight>
                  <a:srgbClr val="00FF00"/>
                </a:highlight>
                <a:latin typeface="Times New Roman" panose="02020603050405020304" pitchFamily="18" charset="0"/>
                <a:cs typeface="Times New Roman" panose="02020603050405020304" pitchFamily="18" charset="0"/>
              </a:rPr>
              <a:t>передаём указатель</a:t>
            </a:r>
            <a:r>
              <a:rPr lang="ru-RU" sz="1400" dirty="0">
                <a:solidFill>
                  <a:prstClr val="black"/>
                </a:solidFill>
                <a:latin typeface="Times New Roman" panose="02020603050405020304" pitchFamily="18" charset="0"/>
                <a:cs typeface="Times New Roman" panose="02020603050405020304" pitchFamily="18" charset="0"/>
              </a:rPr>
              <a:t>, </a:t>
            </a:r>
            <a:r>
              <a:rPr lang="en-US" sz="1400" dirty="0">
                <a:solidFill>
                  <a:prstClr val="black"/>
                </a:solidFill>
                <a:highlight>
                  <a:srgbClr val="FFFF00"/>
                </a:highlight>
                <a:latin typeface="Times New Roman" panose="02020603050405020304" pitchFamily="18" charset="0"/>
                <a:cs typeface="Times New Roman" panose="02020603050405020304" pitchFamily="18" charset="0"/>
              </a:rPr>
              <a:t>id,</a:t>
            </a:r>
            <a:r>
              <a:rPr lang="en-US" sz="1400" dirty="0">
                <a:solidFill>
                  <a:prstClr val="black"/>
                </a:solidFill>
                <a:latin typeface="Times New Roman" panose="02020603050405020304" pitchFamily="18" charset="0"/>
                <a:cs typeface="Times New Roman" panose="02020603050405020304" pitchFamily="18" charset="0"/>
              </a:rPr>
              <a:t> </a:t>
            </a:r>
            <a:r>
              <a:rPr lang="ru-RU" sz="1400" dirty="0">
                <a:solidFill>
                  <a:prstClr val="black"/>
                </a:solidFill>
                <a:highlight>
                  <a:srgbClr val="00FFFF"/>
                </a:highlight>
                <a:latin typeface="Times New Roman" panose="02020603050405020304" pitchFamily="18" charset="0"/>
                <a:cs typeface="Times New Roman" panose="02020603050405020304" pitchFamily="18" charset="0"/>
              </a:rPr>
              <a:t>пустую строку</a:t>
            </a:r>
            <a:r>
              <a:rPr lang="ru-RU" sz="1400" dirty="0">
                <a:solidFill>
                  <a:prstClr val="black"/>
                </a:solidFill>
                <a:latin typeface="Times New Roman" panose="02020603050405020304" pitchFamily="18" charset="0"/>
                <a:cs typeface="Times New Roman" panose="02020603050405020304" pitchFamily="18" charset="0"/>
              </a:rPr>
              <a:t>, т.к. это области ввода, опять же </a:t>
            </a:r>
            <a:r>
              <a:rPr lang="ru-RU" sz="1400" dirty="0">
                <a:solidFill>
                  <a:prstClr val="black"/>
                </a:solidFill>
                <a:highlight>
                  <a:srgbClr val="FF00FF"/>
                </a:highlight>
                <a:latin typeface="Times New Roman" panose="02020603050405020304" pitchFamily="18" charset="0"/>
                <a:cs typeface="Times New Roman" panose="02020603050405020304" pitchFamily="18" charset="0"/>
              </a:rPr>
              <a:t>точку отсчёта</a:t>
            </a:r>
            <a:r>
              <a:rPr lang="ru-RU" sz="1400" dirty="0">
                <a:solidFill>
                  <a:prstClr val="black"/>
                </a:solidFill>
                <a:latin typeface="Times New Roman" panose="02020603050405020304" pitchFamily="18" charset="0"/>
                <a:cs typeface="Times New Roman" panose="02020603050405020304" pitchFamily="18" charset="0"/>
              </a:rPr>
              <a:t> и </a:t>
            </a:r>
            <a:r>
              <a:rPr lang="ru-RU" sz="1400" dirty="0">
                <a:solidFill>
                  <a:prstClr val="black"/>
                </a:solidFill>
                <a:highlight>
                  <a:srgbClr val="FF0000"/>
                </a:highlight>
                <a:latin typeface="Times New Roman" panose="02020603050405020304" pitchFamily="18" charset="0"/>
                <a:cs typeface="Times New Roman" panose="02020603050405020304" pitchFamily="18" charset="0"/>
              </a:rPr>
              <a:t>размер</a:t>
            </a:r>
            <a:r>
              <a:rPr lang="ru-RU" sz="1400" dirty="0">
                <a:solidFill>
                  <a:prstClr val="black"/>
                </a:solidFill>
                <a:latin typeface="Times New Roman" panose="02020603050405020304" pitchFamily="18" charset="0"/>
                <a:cs typeface="Times New Roman" panose="02020603050405020304" pitchFamily="18" charset="0"/>
              </a:rPr>
              <a:t>. Однако один элемент отличается – </a:t>
            </a:r>
            <a:r>
              <a:rPr lang="ru-RU" sz="1400" dirty="0">
                <a:solidFill>
                  <a:prstClr val="black"/>
                </a:solidFill>
                <a:highlight>
                  <a:srgbClr val="C0C0C0"/>
                </a:highlight>
                <a:latin typeface="Times New Roman" panose="02020603050405020304" pitchFamily="18" charset="0"/>
                <a:cs typeface="Times New Roman" panose="02020603050405020304" pitchFamily="18" charset="0"/>
              </a:rPr>
              <a:t>он будет нашим выводом</a:t>
            </a:r>
            <a:r>
              <a:rPr lang="ru-RU" sz="1400" dirty="0">
                <a:solidFill>
                  <a:prstClr val="black"/>
                </a:solidFill>
                <a:latin typeface="Times New Roman" panose="02020603050405020304" pitchFamily="18" charset="0"/>
                <a:cs typeface="Times New Roman" panose="02020603050405020304" pitchFamily="18" charset="0"/>
              </a:rPr>
              <a:t>, именно поэтому в конце к нему дописываем свойство </a:t>
            </a:r>
            <a:r>
              <a:rPr lang="en-US" sz="1400" dirty="0">
                <a:solidFill>
                  <a:prstClr val="black"/>
                </a:solidFill>
                <a:highlight>
                  <a:srgbClr val="008080"/>
                </a:highlight>
                <a:latin typeface="Times New Roman" panose="02020603050405020304" pitchFamily="18" charset="0"/>
                <a:cs typeface="Times New Roman" panose="02020603050405020304" pitchFamily="18" charset="0"/>
              </a:rPr>
              <a:t>read only</a:t>
            </a:r>
            <a:r>
              <a:rPr lang="en-US" sz="1400" dirty="0">
                <a:solidFill>
                  <a:prstClr val="black"/>
                </a:solidFill>
                <a:latin typeface="Times New Roman" panose="02020603050405020304" pitchFamily="18" charset="0"/>
                <a:cs typeface="Times New Roman" panose="02020603050405020304" pitchFamily="18" charset="0"/>
              </a:rPr>
              <a:t>.</a:t>
            </a:r>
          </a:p>
          <a:p>
            <a:pPr lvl="0" indent="457200"/>
            <a:r>
              <a:rPr lang="ru-RU" sz="1400" dirty="0">
                <a:solidFill>
                  <a:prstClr val="black"/>
                </a:solidFill>
                <a:latin typeface="Times New Roman" panose="02020603050405020304" pitchFamily="18" charset="0"/>
                <a:cs typeface="Times New Roman" panose="02020603050405020304" pitchFamily="18" charset="0"/>
              </a:rPr>
              <a:t>Ну и под конец реализуем нашу задумку, </a:t>
            </a:r>
            <a:r>
              <a:rPr lang="ru-RU" sz="1400" dirty="0">
                <a:solidFill>
                  <a:prstClr val="black"/>
                </a:solidFill>
                <a:highlight>
                  <a:srgbClr val="808000"/>
                </a:highlight>
                <a:latin typeface="Times New Roman" panose="02020603050405020304" pitchFamily="18" charset="0"/>
                <a:cs typeface="Times New Roman" panose="02020603050405020304" pitchFamily="18" charset="0"/>
              </a:rPr>
              <a:t>скрывая первые две кнопки </a:t>
            </a:r>
            <a:r>
              <a:rPr lang="ru-RU" sz="1400" dirty="0">
                <a:solidFill>
                  <a:prstClr val="black"/>
                </a:solidFill>
                <a:latin typeface="Times New Roman" panose="02020603050405020304" pitchFamily="18" charset="0"/>
                <a:cs typeface="Times New Roman" panose="02020603050405020304" pitchFamily="18" charset="0"/>
              </a:rPr>
              <a:t>и </a:t>
            </a:r>
            <a:r>
              <a:rPr lang="ru-RU" sz="1400" dirty="0">
                <a:solidFill>
                  <a:prstClr val="black"/>
                </a:solidFill>
                <a:highlight>
                  <a:srgbClr val="808080"/>
                </a:highlight>
                <a:latin typeface="Times New Roman" panose="02020603050405020304" pitchFamily="18" charset="0"/>
                <a:cs typeface="Times New Roman" panose="02020603050405020304" pitchFamily="18" charset="0"/>
              </a:rPr>
              <a:t>показывая кнопку </a:t>
            </a:r>
            <a:r>
              <a:rPr lang="en-US" sz="1400" dirty="0">
                <a:solidFill>
                  <a:prstClr val="black"/>
                </a:solidFill>
                <a:highlight>
                  <a:srgbClr val="808080"/>
                </a:highlight>
                <a:latin typeface="Times New Roman" panose="02020603050405020304" pitchFamily="18" charset="0"/>
                <a:cs typeface="Times New Roman" panose="02020603050405020304" pitchFamily="18" charset="0"/>
              </a:rPr>
              <a:t>“solve” </a:t>
            </a:r>
            <a:r>
              <a:rPr lang="ru-RU" sz="1400" dirty="0">
                <a:solidFill>
                  <a:prstClr val="black"/>
                </a:solidFill>
                <a:latin typeface="Times New Roman" panose="02020603050405020304" pitchFamily="18" charset="0"/>
                <a:cs typeface="Times New Roman" panose="02020603050405020304" pitchFamily="18" charset="0"/>
              </a:rPr>
              <a:t>общую для обоих выборов.</a:t>
            </a:r>
            <a:endParaRPr lang="ru-RU" sz="14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28742525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20</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 определителей матриц</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3443982" cy="2844000"/>
          </a:xfrm>
          <a:prstGeom prst="rect">
            <a:avLst/>
          </a:prstGeom>
        </p:spPr>
        <p:txBody>
          <a:bodyPr vert="horz" lIns="91440" tIns="45720" rIns="91440" bIns="45720" rtlCol="0" anchor="t"/>
          <a:lstStyle/>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Логики самой программы в докладе нет, можно лишь сказать, что хранить значения в графических элементах и считывать их в дальнейшем довольно удобно.</a:t>
            </a:r>
          </a:p>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Просто для понимания стоит отметить, что сам процесс вычисления реализован в пяти строках, и если бы писалось консольное приложение, то на тех же пяти строках и была бы финальная программа, однако со всеми графическими элементами и взаимодействием с пользователем ушло чуть более трёхсот строк.</a:t>
            </a: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pic>
        <p:nvPicPr>
          <p:cNvPr id="11" name="te4wEpqiiS">
            <a:hlinkClick r:id="" action="ppaction://media"/>
            <a:extLst>
              <a:ext uri="{FF2B5EF4-FFF2-40B4-BE49-F238E27FC236}">
                <a16:creationId xmlns:a16="http://schemas.microsoft.com/office/drawing/2014/main" id="{6B20C819-BF78-4A8F-83AD-FDC1A5787D6A}"/>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672000" y="1858783"/>
            <a:ext cx="3306365" cy="2395274"/>
          </a:xfrm>
          <a:prstGeom prst="rect">
            <a:avLst/>
          </a:prstGeom>
        </p:spPr>
      </p:pic>
      <p:sp>
        <p:nvSpPr>
          <p:cNvPr id="2" name="Прямоугольник 1">
            <a:extLst>
              <a:ext uri="{FF2B5EF4-FFF2-40B4-BE49-F238E27FC236}">
                <a16:creationId xmlns:a16="http://schemas.microsoft.com/office/drawing/2014/main" id="{7A4BB09C-87A5-4072-A892-E0ADC8AD762C}"/>
              </a:ext>
            </a:extLst>
          </p:cNvPr>
          <p:cNvSpPr/>
          <p:nvPr/>
        </p:nvSpPr>
        <p:spPr>
          <a:xfrm>
            <a:off x="3672000" y="4254057"/>
            <a:ext cx="3306365" cy="499478"/>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ru-RU" sz="1400" dirty="0">
                <a:latin typeface="Times New Roman" panose="02020603050405020304" pitchFamily="18" charset="0"/>
                <a:cs typeface="Times New Roman" panose="02020603050405020304" pitchFamily="18" charset="0"/>
              </a:rPr>
              <a:t>Видео.1 Работа программы «Калькулятор определителей матриц»</a:t>
            </a:r>
          </a:p>
        </p:txBody>
      </p:sp>
    </p:spTree>
    <p:extLst>
      <p:ext uri="{BB962C8B-B14F-4D97-AF65-F5344CB8AC3E}">
        <p14:creationId xmlns:p14="http://schemas.microsoft.com/office/powerpoint/2010/main" val="642645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00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1"/>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1"/>
                                        </p:tgtEl>
                                      </p:cBhvr>
                                    </p:cmd>
                                  </p:childTnLst>
                                </p:cTn>
                              </p:par>
                            </p:childTnLst>
                          </p:cTn>
                        </p:par>
                      </p:childTnLst>
                    </p:cTn>
                  </p:par>
                </p:childTnLst>
              </p:cTn>
              <p:nextCondLst>
                <p:cond evt="onClick" delay="0">
                  <p:tgtEl>
                    <p:spTgt spid="11"/>
                  </p:tgtEl>
                </p:cond>
              </p:nextCondLst>
            </p:seq>
            <p:video>
              <p:cMediaNode vol="80000">
                <p:cTn id="12" fill="hold" display="0">
                  <p:stCondLst>
                    <p:cond delay="indefinite"/>
                  </p:stCondLst>
                </p:cTn>
                <p:tgtEl>
                  <p:spTgt spid="11"/>
                </p:tgtEl>
              </p:cMediaNode>
            </p:vide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21</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«Скример»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Скример (от англ. «scream» — крик, он же «кричалка», «пугач», пугалка) — разновидность шок-контента, основанная на элементе неожиданности, призванная запугать зрителя до смерти. Представляет собой жестокий розыгрыш в Интернете, где ты сначала смотришь видео (или играешь в игру), а потом выскакивает ужастик.</a:t>
            </a:r>
          </a:p>
          <a:p>
            <a:pPr lvl="0">
              <a:defRPr/>
            </a:pPr>
            <a:endParaRPr lang="ru-RU" sz="1400" dirty="0">
              <a:solidFill>
                <a:schemeClr val="bg2">
                  <a:lumMod val="10000"/>
                </a:schemeClr>
              </a:solidFill>
              <a:latin typeface="Times New Roman" panose="02020603050405020304" pitchFamily="18" charset="0"/>
              <a:cs typeface="Times New Roman" panose="02020603050405020304" pitchFamily="18" charset="0"/>
            </a:endParaRPr>
          </a:p>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Переходим к реализации самой программы, на самом деле от предыдущей она отличается не сильно: всё также вручную создаём окно, вручную указываем размеры и всё остальное. </a:t>
            </a:r>
          </a:p>
          <a:p>
            <a:pPr lvl="0">
              <a:defRPr/>
            </a:pPr>
            <a:endParaRPr lang="ru-RU" sz="1400" dirty="0">
              <a:solidFill>
                <a:schemeClr val="bg2">
                  <a:lumMod val="10000"/>
                </a:schemeClr>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30277774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22</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«Скример»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indent="457200"/>
            <a:r>
              <a:rPr lang="ru-RU" sz="1400" u="sng" dirty="0">
                <a:solidFill>
                  <a:prstClr val="black"/>
                </a:solidFill>
                <a:latin typeface="Times New Roman" panose="02020603050405020304" pitchFamily="18" charset="0"/>
                <a:cs typeface="Times New Roman" panose="02020603050405020304" pitchFamily="18" charset="0"/>
              </a:rPr>
              <a:t>Файле </a:t>
            </a:r>
            <a:r>
              <a:rPr lang="en-US" sz="1400" u="sng" dirty="0">
                <a:solidFill>
                  <a:prstClr val="black"/>
                </a:solidFill>
                <a:latin typeface="Times New Roman" panose="02020603050405020304" pitchFamily="18" charset="0"/>
                <a:cs typeface="Times New Roman" panose="02020603050405020304" pitchFamily="18" charset="0"/>
              </a:rPr>
              <a:t>cMain.h:</a:t>
            </a:r>
          </a:p>
          <a:p>
            <a:pPr lvl="0" indent="457200"/>
            <a:r>
              <a:rPr lang="en-US" sz="1000" dirty="0">
                <a:solidFill>
                  <a:prstClr val="black"/>
                </a:solidFill>
                <a:latin typeface="Times New Roman" panose="02020603050405020304" pitchFamily="18" charset="0"/>
                <a:cs typeface="Times New Roman" panose="02020603050405020304" pitchFamily="18" charset="0"/>
              </a:rPr>
              <a:t> public:</a:t>
            </a:r>
          </a:p>
          <a:p>
            <a:pPr lvl="0" indent="457200"/>
            <a:r>
              <a:rPr lang="en-US" sz="1000" dirty="0">
                <a:solidFill>
                  <a:prstClr val="black"/>
                </a:solidFill>
                <a:latin typeface="Times New Roman" panose="02020603050405020304" pitchFamily="18" charset="0"/>
                <a:cs typeface="Times New Roman" panose="02020603050405020304" pitchFamily="18" charset="0"/>
              </a:rPr>
              <a:t>        </a:t>
            </a:r>
            <a:r>
              <a:rPr lang="en-US" sz="1000" dirty="0">
                <a:solidFill>
                  <a:prstClr val="black"/>
                </a:solidFill>
                <a:highlight>
                  <a:srgbClr val="FFFF00"/>
                </a:highlight>
                <a:latin typeface="Times New Roman" panose="02020603050405020304" pitchFamily="18" charset="0"/>
                <a:cs typeface="Times New Roman" panose="02020603050405020304" pitchFamily="18" charset="0"/>
              </a:rPr>
              <a:t>wxPanel *pan = nullptr;</a:t>
            </a:r>
          </a:p>
          <a:p>
            <a:pPr lvl="0" indent="457200"/>
            <a:r>
              <a:rPr lang="en-US" sz="1000" dirty="0">
                <a:solidFill>
                  <a:prstClr val="black"/>
                </a:solidFill>
                <a:highlight>
                  <a:srgbClr val="FFFF00"/>
                </a:highlight>
                <a:latin typeface="Times New Roman" panose="02020603050405020304" pitchFamily="18" charset="0"/>
                <a:cs typeface="Times New Roman" panose="02020603050405020304" pitchFamily="18" charset="0"/>
              </a:rPr>
              <a:t>        wxPanel *pan1 = nullptr</a:t>
            </a:r>
            <a:r>
              <a:rPr lang="en-US" sz="1000" dirty="0">
                <a:solidFill>
                  <a:prstClr val="black"/>
                </a:solidFill>
                <a:latin typeface="Times New Roman" panose="02020603050405020304" pitchFamily="18" charset="0"/>
                <a:cs typeface="Times New Roman" panose="02020603050405020304" pitchFamily="18" charset="0"/>
              </a:rPr>
              <a:t>;</a:t>
            </a:r>
          </a:p>
          <a:p>
            <a:pPr lvl="0" indent="457200"/>
            <a:r>
              <a:rPr lang="en-US" sz="1000" dirty="0">
                <a:solidFill>
                  <a:prstClr val="black"/>
                </a:solidFill>
                <a:highlight>
                  <a:srgbClr val="00FF00"/>
                </a:highlight>
                <a:latin typeface="Times New Roman" panose="02020603050405020304" pitchFamily="18" charset="0"/>
                <a:cs typeface="Times New Roman" panose="02020603050405020304" pitchFamily="18" charset="0"/>
              </a:rPr>
              <a:t>    void OnWindowEnter(wxMouseEvent &amp;evt);</a:t>
            </a:r>
          </a:p>
          <a:p>
            <a:pPr lvl="0" indent="457200"/>
            <a:r>
              <a:rPr lang="en-US" sz="1000" dirty="0">
                <a:solidFill>
                  <a:prstClr val="black"/>
                </a:solidFill>
                <a:highlight>
                  <a:srgbClr val="00FF00"/>
                </a:highlight>
                <a:latin typeface="Times New Roman" panose="02020603050405020304" pitchFamily="18" charset="0"/>
                <a:cs typeface="Times New Roman" panose="02020603050405020304" pitchFamily="18" charset="0"/>
              </a:rPr>
              <a:t>    void OnWindowLeave(wxMouseEvent &amp;evt);</a:t>
            </a:r>
          </a:p>
          <a:p>
            <a:pPr lvl="0" indent="457200"/>
            <a:r>
              <a:rPr lang="en-US" sz="1000" dirty="0">
                <a:solidFill>
                  <a:prstClr val="black"/>
                </a:solidFill>
                <a:latin typeface="Times New Roman" panose="02020603050405020304" pitchFamily="18" charset="0"/>
                <a:cs typeface="Times New Roman" panose="02020603050405020304" pitchFamily="18" charset="0"/>
              </a:rPr>
              <a:t>    </a:t>
            </a:r>
            <a:r>
              <a:rPr lang="en-US" sz="1000" dirty="0">
                <a:solidFill>
                  <a:prstClr val="black"/>
                </a:solidFill>
                <a:highlight>
                  <a:srgbClr val="C0C0C0"/>
                </a:highlight>
                <a:latin typeface="Times New Roman" panose="02020603050405020304" pitchFamily="18" charset="0"/>
                <a:cs typeface="Times New Roman" panose="02020603050405020304" pitchFamily="18" charset="0"/>
              </a:rPr>
              <a:t>wxDECLARE_EVENT_TABLE();</a:t>
            </a:r>
          </a:p>
          <a:p>
            <a:pPr lvl="0" indent="457200"/>
            <a:r>
              <a:rPr lang="ru-RU" sz="1400" dirty="0">
                <a:solidFill>
                  <a:prstClr val="black"/>
                </a:solidFill>
                <a:highlight>
                  <a:srgbClr val="FFFF00"/>
                </a:highlight>
                <a:latin typeface="Times New Roman" panose="02020603050405020304" pitchFamily="18" charset="0"/>
                <a:cs typeface="Times New Roman" panose="02020603050405020304" pitchFamily="18" charset="0"/>
              </a:rPr>
              <a:t>Создаём две панели</a:t>
            </a:r>
            <a:r>
              <a:rPr lang="ru-RU" sz="1400" dirty="0">
                <a:solidFill>
                  <a:prstClr val="black"/>
                </a:solidFill>
                <a:latin typeface="Times New Roman" panose="02020603050405020304" pitchFamily="18" charset="0"/>
                <a:cs typeface="Times New Roman" panose="02020603050405020304" pitchFamily="18" charset="0"/>
              </a:rPr>
              <a:t>, и </a:t>
            </a:r>
            <a:r>
              <a:rPr lang="ru-RU" sz="1400" dirty="0">
                <a:solidFill>
                  <a:prstClr val="black"/>
                </a:solidFill>
                <a:highlight>
                  <a:srgbClr val="00FF00"/>
                </a:highlight>
                <a:latin typeface="Times New Roman" panose="02020603050405020304" pitchFamily="18" charset="0"/>
                <a:cs typeface="Times New Roman" panose="02020603050405020304" pitchFamily="18" charset="0"/>
              </a:rPr>
              <a:t>две функции</a:t>
            </a:r>
            <a:r>
              <a:rPr lang="ru-RU" sz="1400" dirty="0">
                <a:solidFill>
                  <a:prstClr val="black"/>
                </a:solidFill>
                <a:latin typeface="Times New Roman" panose="02020603050405020304" pitchFamily="18" charset="0"/>
                <a:cs typeface="Times New Roman" panose="02020603050405020304" pitchFamily="18" charset="0"/>
              </a:rPr>
              <a:t>, которые в параметрах имеют уже </a:t>
            </a:r>
            <a:r>
              <a:rPr lang="en-US" sz="1400" u="sng" dirty="0">
                <a:solidFill>
                  <a:prstClr val="black"/>
                </a:solidFill>
                <a:latin typeface="Times New Roman" panose="02020603050405020304" pitchFamily="18" charset="0"/>
                <a:cs typeface="Times New Roman" panose="02020603050405020304" pitchFamily="18" charset="0"/>
              </a:rPr>
              <a:t>wxMouseEvent</a:t>
            </a:r>
            <a:r>
              <a:rPr lang="en-US" sz="1400" dirty="0">
                <a:solidFill>
                  <a:prstClr val="black"/>
                </a:solidFill>
                <a:latin typeface="Times New Roman" panose="02020603050405020304" pitchFamily="18" charset="0"/>
                <a:cs typeface="Times New Roman" panose="02020603050405020304" pitchFamily="18" charset="0"/>
              </a:rPr>
              <a:t>, </a:t>
            </a:r>
            <a:r>
              <a:rPr lang="ru-RU" sz="1400" dirty="0">
                <a:solidFill>
                  <a:prstClr val="black"/>
                </a:solidFill>
                <a:latin typeface="Times New Roman" panose="02020603050405020304" pitchFamily="18" charset="0"/>
                <a:cs typeface="Times New Roman" panose="02020603050405020304" pitchFamily="18" charset="0"/>
              </a:rPr>
              <a:t>потому что реагировать они будут уже не на действия с графическими элементами, а на движение курсора мыши. Ну и конечно же не забываем объявить о </a:t>
            </a:r>
            <a:r>
              <a:rPr lang="ru-RU" sz="1400" dirty="0">
                <a:solidFill>
                  <a:prstClr val="black"/>
                </a:solidFill>
                <a:highlight>
                  <a:srgbClr val="C0C0C0"/>
                </a:highlight>
                <a:latin typeface="Times New Roman" panose="02020603050405020304" pitchFamily="18" charset="0"/>
                <a:cs typeface="Times New Roman" panose="02020603050405020304" pitchFamily="18" charset="0"/>
              </a:rPr>
              <a:t>начале таблицы событий</a:t>
            </a:r>
            <a:r>
              <a:rPr lang="ru-RU" sz="1400" dirty="0">
                <a:solidFill>
                  <a:prstClr val="black"/>
                </a:solidFill>
                <a:latin typeface="Times New Roman" panose="02020603050405020304" pitchFamily="18" charset="0"/>
                <a:cs typeface="Times New Roman" panose="02020603050405020304" pitchFamily="18" charset="0"/>
              </a:rPr>
              <a:t>.</a:t>
            </a:r>
            <a:endParaRPr lang="en-US" sz="1400" dirty="0">
              <a:solidFill>
                <a:prstClr val="black"/>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4197498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23</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«Скример»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indent="457200"/>
            <a:r>
              <a:rPr lang="ru-RU" sz="1400" u="sng" dirty="0">
                <a:solidFill>
                  <a:prstClr val="black"/>
                </a:solidFill>
                <a:latin typeface="Times New Roman" panose="02020603050405020304" pitchFamily="18" charset="0"/>
                <a:cs typeface="Times New Roman" panose="02020603050405020304" pitchFamily="18" charset="0"/>
              </a:rPr>
              <a:t>Файл </a:t>
            </a:r>
            <a:r>
              <a:rPr lang="en-US" sz="1400" u="sng" dirty="0">
                <a:solidFill>
                  <a:prstClr val="black"/>
                </a:solidFill>
                <a:latin typeface="Times New Roman" panose="02020603050405020304" pitchFamily="18" charset="0"/>
                <a:cs typeface="Times New Roman" panose="02020603050405020304" pitchFamily="18" charset="0"/>
              </a:rPr>
              <a:t>cMain.cpp</a:t>
            </a:r>
          </a:p>
          <a:p>
            <a:pPr lvl="0" indent="457200"/>
            <a:r>
              <a:rPr lang="en-US" sz="1000" dirty="0">
                <a:solidFill>
                  <a:prstClr val="black"/>
                </a:solidFill>
                <a:latin typeface="Times New Roman" panose="02020603050405020304" pitchFamily="18" charset="0"/>
                <a:cs typeface="Times New Roman" panose="02020603050405020304" pitchFamily="18" charset="0"/>
              </a:rPr>
              <a:t>cMain::cMain() : wxFrame(nullptr, 12, "screamer", wxPoint(0,0), </a:t>
            </a:r>
            <a:r>
              <a:rPr lang="en-US" sz="1000" dirty="0">
                <a:solidFill>
                  <a:prstClr val="black"/>
                </a:solidFill>
                <a:highlight>
                  <a:srgbClr val="008080"/>
                </a:highlight>
                <a:latin typeface="Times New Roman" panose="02020603050405020304" pitchFamily="18" charset="0"/>
                <a:cs typeface="Times New Roman" panose="02020603050405020304" pitchFamily="18" charset="0"/>
              </a:rPr>
              <a:t>wxSize(600,600</a:t>
            </a:r>
            <a:r>
              <a:rPr lang="en-US" sz="1000" dirty="0">
                <a:solidFill>
                  <a:prstClr val="black"/>
                </a:solidFill>
                <a:latin typeface="Times New Roman" panose="02020603050405020304" pitchFamily="18" charset="0"/>
                <a:cs typeface="Times New Roman" panose="02020603050405020304" pitchFamily="18" charset="0"/>
              </a:rPr>
              <a:t>),</a:t>
            </a:r>
            <a:r>
              <a:rPr lang="en-US" sz="1000" dirty="0">
                <a:solidFill>
                  <a:prstClr val="black"/>
                </a:solidFill>
                <a:highlight>
                  <a:srgbClr val="FFFF00"/>
                </a:highlight>
                <a:latin typeface="Times New Roman" panose="02020603050405020304" pitchFamily="18" charset="0"/>
                <a:cs typeface="Times New Roman" panose="02020603050405020304" pitchFamily="18" charset="0"/>
              </a:rPr>
              <a:t>wxSYSTEM_MENU | wxCAPTION | wxCLIP_CHILDREN)</a:t>
            </a:r>
          </a:p>
          <a:p>
            <a:pPr lvl="0" indent="457200"/>
            <a:r>
              <a:rPr lang="en-US" sz="1000" dirty="0">
                <a:solidFill>
                  <a:prstClr val="black"/>
                </a:solidFill>
                <a:latin typeface="Times New Roman" panose="02020603050405020304" pitchFamily="18" charset="0"/>
                <a:cs typeface="Times New Roman" panose="02020603050405020304" pitchFamily="18" charset="0"/>
              </a:rPr>
              <a:t>{</a:t>
            </a:r>
          </a:p>
          <a:p>
            <a:pPr lvl="0" indent="457200"/>
            <a:r>
              <a:rPr lang="en-US" sz="1000" dirty="0">
                <a:solidFill>
                  <a:prstClr val="black"/>
                </a:solidFill>
                <a:latin typeface="Times New Roman" panose="02020603050405020304" pitchFamily="18" charset="0"/>
                <a:cs typeface="Times New Roman" panose="02020603050405020304" pitchFamily="18" charset="0"/>
              </a:rPr>
              <a:t>    pan = new wxPanel(this, 250,250,100,100,</a:t>
            </a:r>
            <a:r>
              <a:rPr lang="en-US" sz="1000" dirty="0">
                <a:solidFill>
                  <a:prstClr val="black"/>
                </a:solidFill>
                <a:highlight>
                  <a:srgbClr val="00FF00"/>
                </a:highlight>
                <a:latin typeface="Times New Roman" panose="02020603050405020304" pitchFamily="18" charset="0"/>
                <a:cs typeface="Times New Roman" panose="02020603050405020304" pitchFamily="18" charset="0"/>
              </a:rPr>
              <a:t>wxBORDER_NONE</a:t>
            </a:r>
            <a:r>
              <a:rPr lang="en-US" sz="1000" dirty="0">
                <a:solidFill>
                  <a:prstClr val="black"/>
                </a:solidFill>
                <a:latin typeface="Times New Roman" panose="02020603050405020304" pitchFamily="18" charset="0"/>
                <a:cs typeface="Times New Roman" panose="02020603050405020304" pitchFamily="18" charset="0"/>
              </a:rPr>
              <a:t>);</a:t>
            </a:r>
          </a:p>
          <a:p>
            <a:pPr lvl="0" indent="457200"/>
            <a:r>
              <a:rPr lang="en-US" sz="1000" dirty="0">
                <a:solidFill>
                  <a:prstClr val="black"/>
                </a:solidFill>
                <a:latin typeface="Times New Roman" panose="02020603050405020304" pitchFamily="18" charset="0"/>
                <a:cs typeface="Times New Roman" panose="02020603050405020304" pitchFamily="18" charset="0"/>
              </a:rPr>
              <a:t>    pan1 = </a:t>
            </a:r>
            <a:r>
              <a:rPr lang="en-US" sz="1000" dirty="0">
                <a:solidFill>
                  <a:prstClr val="black"/>
                </a:solidFill>
                <a:highlight>
                  <a:srgbClr val="C0C0C0"/>
                </a:highlight>
                <a:latin typeface="Times New Roman" panose="02020603050405020304" pitchFamily="18" charset="0"/>
                <a:cs typeface="Times New Roman" panose="02020603050405020304" pitchFamily="18" charset="0"/>
              </a:rPr>
              <a:t>new wxPanel</a:t>
            </a:r>
            <a:r>
              <a:rPr lang="en-US" sz="1000" dirty="0">
                <a:solidFill>
                  <a:prstClr val="black"/>
                </a:solidFill>
                <a:latin typeface="Times New Roman" panose="02020603050405020304" pitchFamily="18" charset="0"/>
                <a:cs typeface="Times New Roman" panose="02020603050405020304" pitchFamily="18" charset="0"/>
              </a:rPr>
              <a:t>(this,</a:t>
            </a:r>
            <a:r>
              <a:rPr lang="en-US" sz="1000" dirty="0">
                <a:solidFill>
                  <a:prstClr val="black"/>
                </a:solidFill>
                <a:highlight>
                  <a:srgbClr val="808080"/>
                </a:highlight>
                <a:latin typeface="Times New Roman" panose="02020603050405020304" pitchFamily="18" charset="0"/>
                <a:cs typeface="Times New Roman" panose="02020603050405020304" pitchFamily="18" charset="0"/>
              </a:rPr>
              <a:t>0,0</a:t>
            </a:r>
            <a:r>
              <a:rPr lang="en-US" sz="1000" dirty="0">
                <a:solidFill>
                  <a:prstClr val="black"/>
                </a:solidFill>
                <a:latin typeface="Times New Roman" panose="02020603050405020304" pitchFamily="18" charset="0"/>
                <a:cs typeface="Times New Roman" panose="02020603050405020304" pitchFamily="18" charset="0"/>
              </a:rPr>
              <a:t>,</a:t>
            </a:r>
            <a:r>
              <a:rPr lang="en-US" sz="1000" dirty="0">
                <a:solidFill>
                  <a:prstClr val="black"/>
                </a:solidFill>
                <a:highlight>
                  <a:srgbClr val="808000"/>
                </a:highlight>
                <a:latin typeface="Times New Roman" panose="02020603050405020304" pitchFamily="18" charset="0"/>
                <a:cs typeface="Times New Roman" panose="02020603050405020304" pitchFamily="18" charset="0"/>
              </a:rPr>
              <a:t>1920,1080</a:t>
            </a:r>
            <a:r>
              <a:rPr lang="en-US" sz="1000" dirty="0">
                <a:solidFill>
                  <a:prstClr val="black"/>
                </a:solidFill>
                <a:latin typeface="Times New Roman" panose="02020603050405020304" pitchFamily="18" charset="0"/>
                <a:cs typeface="Times New Roman" panose="02020603050405020304" pitchFamily="18" charset="0"/>
              </a:rPr>
              <a:t>);</a:t>
            </a:r>
          </a:p>
          <a:p>
            <a:pPr lvl="0" indent="457200"/>
            <a:r>
              <a:rPr lang="en-US" sz="1000" dirty="0">
                <a:solidFill>
                  <a:prstClr val="black"/>
                </a:solidFill>
                <a:latin typeface="Times New Roman" panose="02020603050405020304" pitchFamily="18" charset="0"/>
                <a:cs typeface="Times New Roman" panose="02020603050405020304" pitchFamily="18" charset="0"/>
              </a:rPr>
              <a:t>    </a:t>
            </a:r>
            <a:r>
              <a:rPr lang="en-US" sz="1000" dirty="0">
                <a:solidFill>
                  <a:prstClr val="black"/>
                </a:solidFill>
                <a:highlight>
                  <a:srgbClr val="FF0000"/>
                </a:highlight>
                <a:latin typeface="Times New Roman" panose="02020603050405020304" pitchFamily="18" charset="0"/>
                <a:cs typeface="Times New Roman" panose="02020603050405020304" pitchFamily="18" charset="0"/>
              </a:rPr>
              <a:t>pan1-&gt;Hide();</a:t>
            </a:r>
          </a:p>
          <a:p>
            <a:pPr lvl="0" indent="457200"/>
            <a:r>
              <a:rPr lang="en-US" sz="1000" dirty="0">
                <a:solidFill>
                  <a:prstClr val="black"/>
                </a:solidFill>
                <a:latin typeface="Times New Roman" panose="02020603050405020304" pitchFamily="18" charset="0"/>
                <a:cs typeface="Times New Roman" panose="02020603050405020304" pitchFamily="18" charset="0"/>
              </a:rPr>
              <a:t>}</a:t>
            </a:r>
          </a:p>
          <a:p>
            <a:pPr lvl="0" indent="457200"/>
            <a:r>
              <a:rPr lang="ru-RU" sz="1400" dirty="0">
                <a:solidFill>
                  <a:prstClr val="black"/>
                </a:solidFill>
                <a:latin typeface="Times New Roman" panose="02020603050405020304" pitchFamily="18" charset="0"/>
                <a:cs typeface="Times New Roman" panose="02020603050405020304" pitchFamily="18" charset="0"/>
              </a:rPr>
              <a:t>Сверху всё та же структура наследования, </a:t>
            </a:r>
            <a:r>
              <a:rPr lang="ru-RU" sz="1400" dirty="0">
                <a:solidFill>
                  <a:prstClr val="black"/>
                </a:solidFill>
                <a:highlight>
                  <a:srgbClr val="FFFF00"/>
                </a:highlight>
                <a:latin typeface="Times New Roman" panose="02020603050405020304" pitchFamily="18" charset="0"/>
                <a:cs typeface="Times New Roman" panose="02020603050405020304" pitchFamily="18" charset="0"/>
              </a:rPr>
              <a:t>только теперь во флагах спецификации окна не указываем кнопки закрытия и свёртывания, соответственно их у нас и не будет, а кнопка закрытия станет неактивной.</a:t>
            </a:r>
          </a:p>
          <a:p>
            <a:pPr lvl="0" indent="457200"/>
            <a:r>
              <a:rPr lang="ru-RU" sz="1400" dirty="0">
                <a:solidFill>
                  <a:prstClr val="black"/>
                </a:solidFill>
                <a:latin typeface="Times New Roman" panose="02020603050405020304" pitchFamily="18" charset="0"/>
                <a:cs typeface="Times New Roman" panose="02020603050405020304" pitchFamily="18" charset="0"/>
              </a:rPr>
              <a:t>Характеризуем первую панель, которая и будет тем самым тёмно-серым квадратом, только </a:t>
            </a:r>
            <a:r>
              <a:rPr lang="ru-RU" sz="1400" dirty="0">
                <a:solidFill>
                  <a:prstClr val="black"/>
                </a:solidFill>
                <a:highlight>
                  <a:srgbClr val="00FF00"/>
                </a:highlight>
                <a:latin typeface="Times New Roman" panose="02020603050405020304" pitchFamily="18" charset="0"/>
                <a:cs typeface="Times New Roman" panose="02020603050405020304" pitchFamily="18" charset="0"/>
              </a:rPr>
              <a:t>указываем флаг «без границ». </a:t>
            </a:r>
            <a:r>
              <a:rPr lang="ru-RU" sz="1400" dirty="0">
                <a:solidFill>
                  <a:prstClr val="black"/>
                </a:solidFill>
                <a:latin typeface="Times New Roman" panose="02020603050405020304" pitchFamily="18" charset="0"/>
                <a:cs typeface="Times New Roman" panose="02020603050405020304" pitchFamily="18" charset="0"/>
              </a:rPr>
              <a:t>И </a:t>
            </a:r>
            <a:r>
              <a:rPr lang="ru-RU" sz="1400" dirty="0">
                <a:solidFill>
                  <a:prstClr val="black"/>
                </a:solidFill>
                <a:highlight>
                  <a:srgbClr val="C0C0C0"/>
                </a:highlight>
                <a:latin typeface="Times New Roman" panose="02020603050405020304" pitchFamily="18" charset="0"/>
                <a:cs typeface="Times New Roman" panose="02020603050405020304" pitchFamily="18" charset="0"/>
              </a:rPr>
              <a:t>вторая панель </a:t>
            </a:r>
            <a:r>
              <a:rPr lang="ru-RU" sz="1400" dirty="0">
                <a:solidFill>
                  <a:prstClr val="black"/>
                </a:solidFill>
                <a:latin typeface="Times New Roman" panose="02020603050405020304" pitchFamily="18" charset="0"/>
                <a:cs typeface="Times New Roman" panose="02020603050405020304" pitchFamily="18" charset="0"/>
              </a:rPr>
              <a:t>– наша «тёмная лошадка», которая будет </a:t>
            </a:r>
            <a:r>
              <a:rPr lang="ru-RU" sz="1400" dirty="0">
                <a:solidFill>
                  <a:prstClr val="black"/>
                </a:solidFill>
                <a:highlight>
                  <a:srgbClr val="FF0000"/>
                </a:highlight>
                <a:latin typeface="Times New Roman" panose="02020603050405020304" pitchFamily="18" charset="0"/>
                <a:cs typeface="Times New Roman" panose="02020603050405020304" pitchFamily="18" charset="0"/>
              </a:rPr>
              <a:t>скрываться</a:t>
            </a:r>
            <a:r>
              <a:rPr lang="ru-RU" sz="1400" dirty="0">
                <a:solidFill>
                  <a:prstClr val="black"/>
                </a:solidFill>
                <a:latin typeface="Times New Roman" panose="02020603050405020304" pitchFamily="18" charset="0"/>
                <a:cs typeface="Times New Roman" panose="02020603050405020304" pitchFamily="18" charset="0"/>
              </a:rPr>
              <a:t> до поры, ставим ей </a:t>
            </a:r>
            <a:r>
              <a:rPr lang="ru-RU" sz="1400" dirty="0">
                <a:solidFill>
                  <a:prstClr val="black"/>
                </a:solidFill>
                <a:highlight>
                  <a:srgbClr val="808080"/>
                </a:highlight>
                <a:latin typeface="Times New Roman" panose="02020603050405020304" pitchFamily="18" charset="0"/>
                <a:cs typeface="Times New Roman" panose="02020603050405020304" pitchFamily="18" charset="0"/>
              </a:rPr>
              <a:t>указатель в нулевые координаты </a:t>
            </a:r>
            <a:r>
              <a:rPr lang="ru-RU" sz="1400" dirty="0">
                <a:solidFill>
                  <a:prstClr val="black"/>
                </a:solidFill>
                <a:latin typeface="Times New Roman" panose="02020603050405020304" pitchFamily="18" charset="0"/>
                <a:cs typeface="Times New Roman" panose="02020603050405020304" pitchFamily="18" charset="0"/>
              </a:rPr>
              <a:t>и задаём </a:t>
            </a:r>
            <a:r>
              <a:rPr lang="ru-RU" sz="1400" dirty="0">
                <a:solidFill>
                  <a:prstClr val="black"/>
                </a:solidFill>
                <a:highlight>
                  <a:srgbClr val="808000"/>
                </a:highlight>
                <a:latin typeface="Times New Roman" panose="02020603050405020304" pitchFamily="18" charset="0"/>
                <a:cs typeface="Times New Roman" panose="02020603050405020304" pitchFamily="18" charset="0"/>
              </a:rPr>
              <a:t>размер полного экрана</a:t>
            </a:r>
            <a:r>
              <a:rPr lang="ru-RU" sz="1400" dirty="0">
                <a:solidFill>
                  <a:prstClr val="black"/>
                </a:solidFill>
                <a:latin typeface="Times New Roman" panose="02020603050405020304" pitchFamily="18" charset="0"/>
                <a:cs typeface="Times New Roman" panose="02020603050405020304" pitchFamily="18" charset="0"/>
              </a:rPr>
              <a:t>. (</a:t>
            </a:r>
            <a:r>
              <a:rPr lang="ru-RU" sz="1400" dirty="0">
                <a:solidFill>
                  <a:prstClr val="black"/>
                </a:solidFill>
                <a:highlight>
                  <a:srgbClr val="008080"/>
                </a:highlight>
                <a:latin typeface="Times New Roman" panose="02020603050405020304" pitchFamily="18" charset="0"/>
                <a:cs typeface="Times New Roman" panose="02020603050405020304" pitchFamily="18" charset="0"/>
              </a:rPr>
              <a:t>само окно у нас сразу открывается в размер 600х600</a:t>
            </a:r>
            <a:r>
              <a:rPr lang="ru-RU" sz="1400" dirty="0">
                <a:solidFill>
                  <a:prstClr val="black"/>
                </a:solidFill>
                <a:latin typeface="Times New Roman" panose="02020603050405020304" pitchFamily="18" charset="0"/>
                <a:cs typeface="Times New Roman" panose="02020603050405020304" pitchFamily="18" charset="0"/>
              </a:rPr>
              <a:t>).</a:t>
            </a:r>
            <a:endParaRPr lang="en-US" sz="1400" dirty="0">
              <a:solidFill>
                <a:prstClr val="black"/>
              </a:solidFill>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27408256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24</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«Скример»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4035653" cy="2844000"/>
          </a:xfrm>
          <a:prstGeom prst="rect">
            <a:avLst/>
          </a:prstGeom>
        </p:spPr>
        <p:txBody>
          <a:bodyPr vert="horz" lIns="91440" tIns="45720" rIns="91440" bIns="45720" rtlCol="0" anchor="t"/>
          <a:lstStyle/>
          <a:p>
            <a:pPr lvl="0"/>
            <a:r>
              <a:rPr lang="ru-RU" sz="1400" u="sng" dirty="0">
                <a:solidFill>
                  <a:prstClr val="black"/>
                </a:solidFill>
                <a:latin typeface="Times New Roman" panose="02020603050405020304" pitchFamily="18" charset="0"/>
                <a:cs typeface="Times New Roman" panose="02020603050405020304" pitchFamily="18" charset="0"/>
              </a:rPr>
              <a:t>Файл </a:t>
            </a:r>
            <a:r>
              <a:rPr lang="en-US" sz="1400" u="sng" dirty="0">
                <a:solidFill>
                  <a:prstClr val="black"/>
                </a:solidFill>
                <a:latin typeface="Times New Roman" panose="02020603050405020304" pitchFamily="18" charset="0"/>
                <a:cs typeface="Times New Roman" panose="02020603050405020304" pitchFamily="18" charset="0"/>
              </a:rPr>
              <a:t>cMain.cpp</a:t>
            </a:r>
            <a:endParaRPr lang="ru-RU" sz="1400" u="sng" dirty="0">
              <a:solidFill>
                <a:prstClr val="black"/>
              </a:solidFill>
              <a:latin typeface="Times New Roman" panose="02020603050405020304" pitchFamily="18" charset="0"/>
              <a:cs typeface="Times New Roman" panose="02020603050405020304" pitchFamily="18" charset="0"/>
            </a:endParaRPr>
          </a:p>
          <a:p>
            <a:pPr lvl="0"/>
            <a:r>
              <a:rPr lang="en-US" sz="1000" dirty="0">
                <a:solidFill>
                  <a:prstClr val="black"/>
                </a:solidFill>
                <a:latin typeface="Times New Roman" panose="02020603050405020304" pitchFamily="18" charset="0"/>
                <a:cs typeface="Times New Roman" panose="02020603050405020304" pitchFamily="18" charset="0"/>
              </a:rPr>
              <a:t>void cMain::OnWindowLeave(wxMouseEvent &amp;evt)</a:t>
            </a:r>
          </a:p>
          <a:p>
            <a:pPr lvl="0"/>
            <a:r>
              <a:rPr lang="en-US" sz="1000" dirty="0">
                <a:solidFill>
                  <a:prstClr val="black"/>
                </a:solidFill>
                <a:latin typeface="Times New Roman" panose="02020603050405020304" pitchFamily="18" charset="0"/>
                <a:cs typeface="Times New Roman" panose="02020603050405020304" pitchFamily="18" charset="0"/>
              </a:rPr>
              <a:t>{</a:t>
            </a:r>
          </a:p>
          <a:p>
            <a:pPr lvl="0"/>
            <a:r>
              <a:rPr lang="ru-RU" sz="1000" dirty="0">
                <a:solidFill>
                  <a:prstClr val="black"/>
                </a:solidFill>
                <a:latin typeface="Times New Roman" panose="02020603050405020304" pitchFamily="18" charset="0"/>
                <a:cs typeface="Times New Roman" panose="02020603050405020304" pitchFamily="18" charset="0"/>
              </a:rPr>
              <a:t>    </a:t>
            </a:r>
            <a:r>
              <a:rPr lang="en-US" sz="1000" dirty="0">
                <a:solidFill>
                  <a:prstClr val="black"/>
                </a:solidFill>
                <a:highlight>
                  <a:srgbClr val="00FF00"/>
                </a:highlight>
                <a:latin typeface="Times New Roman" panose="02020603050405020304" pitchFamily="18" charset="0"/>
                <a:cs typeface="Times New Roman" panose="02020603050405020304" pitchFamily="18" charset="0"/>
              </a:rPr>
              <a:t>wxSound("Untitled.wav").Play(</a:t>
            </a:r>
            <a:r>
              <a:rPr lang="en-US" sz="1000" dirty="0">
                <a:solidFill>
                  <a:prstClr val="black"/>
                </a:solidFill>
                <a:highlight>
                  <a:srgbClr val="FFFF00"/>
                </a:highlight>
                <a:latin typeface="Times New Roman" panose="02020603050405020304" pitchFamily="18" charset="0"/>
                <a:cs typeface="Times New Roman" panose="02020603050405020304" pitchFamily="18" charset="0"/>
              </a:rPr>
              <a:t>wxSOUND_ASYNC|wxSOUND_LOOP</a:t>
            </a:r>
            <a:r>
              <a:rPr lang="en-US" sz="1000" dirty="0">
                <a:solidFill>
                  <a:prstClr val="black"/>
                </a:solidFill>
                <a:highlight>
                  <a:srgbClr val="00FF00"/>
                </a:highlight>
                <a:latin typeface="Times New Roman" panose="02020603050405020304" pitchFamily="18" charset="0"/>
                <a:cs typeface="Times New Roman" panose="02020603050405020304" pitchFamily="18" charset="0"/>
              </a:rPr>
              <a:t>);</a:t>
            </a:r>
          </a:p>
          <a:p>
            <a:pPr lvl="0"/>
            <a:r>
              <a:rPr lang="en-US" sz="1000" dirty="0">
                <a:solidFill>
                  <a:prstClr val="black"/>
                </a:solidFill>
                <a:latin typeface="Times New Roman" panose="02020603050405020304" pitchFamily="18" charset="0"/>
                <a:cs typeface="Times New Roman" panose="02020603050405020304" pitchFamily="18" charset="0"/>
              </a:rPr>
              <a:t>    </a:t>
            </a:r>
            <a:r>
              <a:rPr lang="en-US" sz="1000" dirty="0">
                <a:solidFill>
                  <a:prstClr val="black"/>
                </a:solidFill>
                <a:highlight>
                  <a:srgbClr val="FF0000"/>
                </a:highlight>
                <a:latin typeface="Times New Roman" panose="02020603050405020304" pitchFamily="18" charset="0"/>
                <a:cs typeface="Times New Roman" panose="02020603050405020304" pitchFamily="18" charset="0"/>
              </a:rPr>
              <a:t>wxClientDC dc</a:t>
            </a:r>
            <a:r>
              <a:rPr lang="en-US" sz="1000" dirty="0">
                <a:solidFill>
                  <a:prstClr val="black"/>
                </a:solidFill>
                <a:latin typeface="Times New Roman" panose="02020603050405020304" pitchFamily="18" charset="0"/>
                <a:cs typeface="Times New Roman" panose="02020603050405020304" pitchFamily="18" charset="0"/>
              </a:rPr>
              <a:t>(this-&gt;pan1);</a:t>
            </a:r>
          </a:p>
          <a:p>
            <a:pPr lvl="0"/>
            <a:r>
              <a:rPr lang="en-US" sz="1000" dirty="0">
                <a:solidFill>
                  <a:prstClr val="black"/>
                </a:solidFill>
                <a:latin typeface="Times New Roman" panose="02020603050405020304" pitchFamily="18" charset="0"/>
                <a:cs typeface="Times New Roman" panose="02020603050405020304" pitchFamily="18" charset="0"/>
              </a:rPr>
              <a:t>    </a:t>
            </a:r>
            <a:r>
              <a:rPr lang="en-US" sz="1000" dirty="0">
                <a:solidFill>
                  <a:prstClr val="black"/>
                </a:solidFill>
                <a:highlight>
                  <a:srgbClr val="00FFFF"/>
                </a:highlight>
                <a:latin typeface="Times New Roman" panose="02020603050405020304" pitchFamily="18" charset="0"/>
                <a:cs typeface="Times New Roman" panose="02020603050405020304" pitchFamily="18" charset="0"/>
              </a:rPr>
              <a:t>pan1-&gt;Show();</a:t>
            </a:r>
          </a:p>
          <a:p>
            <a:pPr lvl="0"/>
            <a:r>
              <a:rPr lang="en-US" sz="1000" dirty="0">
                <a:solidFill>
                  <a:prstClr val="black"/>
                </a:solidFill>
                <a:latin typeface="Times New Roman" panose="02020603050405020304" pitchFamily="18" charset="0"/>
                <a:cs typeface="Times New Roman" panose="02020603050405020304" pitchFamily="18" charset="0"/>
              </a:rPr>
              <a:t>    int w,h;</a:t>
            </a:r>
          </a:p>
          <a:p>
            <a:pPr lvl="0"/>
            <a:r>
              <a:rPr lang="en-US" sz="1000" dirty="0">
                <a:solidFill>
                  <a:prstClr val="black"/>
                </a:solidFill>
                <a:latin typeface="Times New Roman" panose="02020603050405020304" pitchFamily="18" charset="0"/>
                <a:cs typeface="Times New Roman" panose="02020603050405020304" pitchFamily="18" charset="0"/>
              </a:rPr>
              <a:t>    </a:t>
            </a:r>
            <a:r>
              <a:rPr lang="en-US" sz="1000" dirty="0">
                <a:solidFill>
                  <a:prstClr val="black"/>
                </a:solidFill>
                <a:highlight>
                  <a:srgbClr val="008080"/>
                </a:highlight>
                <a:latin typeface="Times New Roman" panose="02020603050405020304" pitchFamily="18" charset="0"/>
                <a:cs typeface="Times New Roman" panose="02020603050405020304" pitchFamily="18" charset="0"/>
              </a:rPr>
              <a:t>this-&gt;SetSize(1920,1080);</a:t>
            </a:r>
          </a:p>
          <a:p>
            <a:pPr lvl="0"/>
            <a:r>
              <a:rPr lang="en-US" sz="1000" dirty="0">
                <a:solidFill>
                  <a:prstClr val="black"/>
                </a:solidFill>
                <a:latin typeface="Times New Roman" panose="02020603050405020304" pitchFamily="18" charset="0"/>
                <a:cs typeface="Times New Roman" panose="02020603050405020304" pitchFamily="18" charset="0"/>
              </a:rPr>
              <a:t>    </a:t>
            </a:r>
            <a:r>
              <a:rPr lang="en-US" sz="1000" dirty="0">
                <a:solidFill>
                  <a:prstClr val="black"/>
                </a:solidFill>
                <a:highlight>
                  <a:srgbClr val="C0C0C0"/>
                </a:highlight>
                <a:latin typeface="Times New Roman" panose="02020603050405020304" pitchFamily="18" charset="0"/>
                <a:cs typeface="Times New Roman" panose="02020603050405020304" pitchFamily="18" charset="0"/>
              </a:rPr>
              <a:t>wxMemoryDC mdc;</a:t>
            </a:r>
          </a:p>
          <a:p>
            <a:pPr lvl="0"/>
            <a:r>
              <a:rPr lang="en-US" sz="1000" dirty="0">
                <a:solidFill>
                  <a:prstClr val="black"/>
                </a:solidFill>
                <a:latin typeface="Times New Roman" panose="02020603050405020304" pitchFamily="18" charset="0"/>
                <a:cs typeface="Times New Roman" panose="02020603050405020304" pitchFamily="18" charset="0"/>
              </a:rPr>
              <a:t>    </a:t>
            </a:r>
            <a:r>
              <a:rPr lang="en-US" sz="1000" dirty="0">
                <a:solidFill>
                  <a:prstClr val="black"/>
                </a:solidFill>
                <a:highlight>
                  <a:srgbClr val="808080"/>
                </a:highlight>
                <a:latin typeface="Times New Roman" panose="02020603050405020304" pitchFamily="18" charset="0"/>
                <a:cs typeface="Times New Roman" panose="02020603050405020304" pitchFamily="18" charset="0"/>
              </a:rPr>
              <a:t>dc.GetSize(&amp;w, &amp;h);</a:t>
            </a:r>
          </a:p>
          <a:p>
            <a:pPr lvl="0"/>
            <a:r>
              <a:rPr lang="en-US" sz="1000" dirty="0">
                <a:solidFill>
                  <a:prstClr val="black"/>
                </a:solidFill>
                <a:latin typeface="Times New Roman" panose="02020603050405020304" pitchFamily="18" charset="0"/>
                <a:cs typeface="Times New Roman" panose="02020603050405020304" pitchFamily="18" charset="0"/>
              </a:rPr>
              <a:t>    wxImage img(wxT("scr.jpg"), wxBITMAP_TYPE_JPEG);</a:t>
            </a:r>
          </a:p>
          <a:p>
            <a:pPr lvl="0"/>
            <a:r>
              <a:rPr lang="en-US" sz="1000" dirty="0">
                <a:solidFill>
                  <a:prstClr val="black"/>
                </a:solidFill>
                <a:latin typeface="Times New Roman" panose="02020603050405020304" pitchFamily="18" charset="0"/>
                <a:cs typeface="Times New Roman" panose="02020603050405020304" pitchFamily="18" charset="0"/>
              </a:rPr>
              <a:t>    wxBitmap logo(img.Scale(w,h,wxIMAGE_QUALITY_HIGH));</a:t>
            </a:r>
          </a:p>
          <a:p>
            <a:pPr lvl="0"/>
            <a:r>
              <a:rPr lang="en-US" sz="1000" dirty="0">
                <a:solidFill>
                  <a:prstClr val="black"/>
                </a:solidFill>
                <a:latin typeface="Times New Roman" panose="02020603050405020304" pitchFamily="18" charset="0"/>
                <a:cs typeface="Times New Roman" panose="02020603050405020304" pitchFamily="18" charset="0"/>
              </a:rPr>
              <a:t>    mdc.SelectObject(logo);</a:t>
            </a:r>
          </a:p>
          <a:p>
            <a:pPr lvl="0"/>
            <a:r>
              <a:rPr lang="en-US" sz="1000" dirty="0">
                <a:solidFill>
                  <a:prstClr val="black"/>
                </a:solidFill>
                <a:latin typeface="Times New Roman" panose="02020603050405020304" pitchFamily="18" charset="0"/>
                <a:cs typeface="Times New Roman" panose="02020603050405020304" pitchFamily="18" charset="0"/>
              </a:rPr>
              <a:t>    dc.Blit(0,0, logo.GetWidth(), logo.GetHeight(), &amp;mdc, 0, 0,wxCOPY, 0);</a:t>
            </a:r>
          </a:p>
          <a:p>
            <a:pPr lvl="0"/>
            <a:r>
              <a:rPr lang="en-US" sz="1000" dirty="0">
                <a:solidFill>
                  <a:prstClr val="black"/>
                </a:solidFill>
                <a:latin typeface="Times New Roman" panose="02020603050405020304" pitchFamily="18" charset="0"/>
                <a:cs typeface="Times New Roman" panose="02020603050405020304" pitchFamily="18" charset="0"/>
              </a:rPr>
              <a:t>    mdc.SelectObject(wxNullBitmap);</a:t>
            </a:r>
          </a:p>
          <a:p>
            <a:pPr lvl="0"/>
            <a:r>
              <a:rPr lang="en-US" sz="1000" dirty="0">
                <a:solidFill>
                  <a:prstClr val="black"/>
                </a:solidFill>
                <a:latin typeface="Times New Roman" panose="02020603050405020304" pitchFamily="18" charset="0"/>
                <a:cs typeface="Times New Roman" panose="02020603050405020304" pitchFamily="18" charset="0"/>
              </a:rPr>
              <a:t>}</a:t>
            </a:r>
            <a:endParaRPr lang="ru-RU" sz="1000" dirty="0">
              <a:solidFill>
                <a:prstClr val="black"/>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
        <p:nvSpPr>
          <p:cNvPr id="11" name="Прямоугольник 10">
            <a:extLst>
              <a:ext uri="{FF2B5EF4-FFF2-40B4-BE49-F238E27FC236}">
                <a16:creationId xmlns:a16="http://schemas.microsoft.com/office/drawing/2014/main" id="{E88A1497-D086-46DF-A723-C5C8212A51F3}"/>
              </a:ext>
            </a:extLst>
          </p:cNvPr>
          <p:cNvSpPr/>
          <p:nvPr/>
        </p:nvSpPr>
        <p:spPr>
          <a:xfrm>
            <a:off x="4215653" y="1644462"/>
            <a:ext cx="3039034" cy="3262432"/>
          </a:xfrm>
          <a:prstGeom prst="rect">
            <a:avLst/>
          </a:prstGeom>
        </p:spPr>
        <p:txBody>
          <a:bodyPr wrap="square">
            <a:spAutoFit/>
          </a:bodyPr>
          <a:lstStyle/>
          <a:p>
            <a:r>
              <a:rPr lang="ru-RU" sz="1200" dirty="0">
                <a:solidFill>
                  <a:prstClr val="black"/>
                </a:solidFill>
                <a:latin typeface="Times New Roman" panose="02020603050405020304" pitchFamily="18" charset="0"/>
                <a:cs typeface="Times New Roman" panose="02020603050405020304" pitchFamily="18" charset="0"/>
              </a:rPr>
              <a:t>Первой же строкой начинаем </a:t>
            </a:r>
            <a:r>
              <a:rPr lang="ru-RU" sz="1200" dirty="0">
                <a:solidFill>
                  <a:prstClr val="black"/>
                </a:solidFill>
                <a:highlight>
                  <a:srgbClr val="00FF00"/>
                </a:highlight>
                <a:latin typeface="Times New Roman" panose="02020603050405020304" pitchFamily="18" charset="0"/>
                <a:cs typeface="Times New Roman" panose="02020603050405020304" pitchFamily="18" charset="0"/>
              </a:rPr>
              <a:t>проигрывать звук</a:t>
            </a:r>
            <a:r>
              <a:rPr lang="ru-RU" sz="1200" dirty="0">
                <a:solidFill>
                  <a:prstClr val="black"/>
                </a:solidFill>
                <a:latin typeface="Times New Roman" panose="02020603050405020304" pitchFamily="18" charset="0"/>
                <a:cs typeface="Times New Roman" panose="02020603050405020304" pitchFamily="18" charset="0"/>
              </a:rPr>
              <a:t>, исходник которого находится в папке с проектом, также в параметрах проигрывания указываем, что </a:t>
            </a:r>
            <a:r>
              <a:rPr lang="ru-RU" sz="1200" dirty="0">
                <a:solidFill>
                  <a:prstClr val="black"/>
                </a:solidFill>
                <a:highlight>
                  <a:srgbClr val="FFFF00"/>
                </a:highlight>
                <a:latin typeface="Times New Roman" panose="02020603050405020304" pitchFamily="18" charset="0"/>
                <a:cs typeface="Times New Roman" panose="02020603050405020304" pitchFamily="18" charset="0"/>
              </a:rPr>
              <a:t>звук будет производится до тех пор, пока мы его не остановим системно, или не запустим другой звук</a:t>
            </a:r>
            <a:r>
              <a:rPr lang="ru-RU" sz="1200" dirty="0">
                <a:solidFill>
                  <a:prstClr val="black"/>
                </a:solidFill>
                <a:latin typeface="Times New Roman" panose="02020603050405020304" pitchFamily="18" charset="0"/>
                <a:cs typeface="Times New Roman" panose="02020603050405020304" pitchFamily="18" charset="0"/>
              </a:rPr>
              <a:t>.</a:t>
            </a:r>
          </a:p>
          <a:p>
            <a:r>
              <a:rPr lang="ru-RU" sz="1200" dirty="0">
                <a:solidFill>
                  <a:prstClr val="black"/>
                </a:solidFill>
                <a:latin typeface="Times New Roman" panose="02020603050405020304" pitchFamily="18" charset="0"/>
                <a:cs typeface="Times New Roman" panose="02020603050405020304" pitchFamily="18" charset="0"/>
              </a:rPr>
              <a:t>Далее мы говорим программе, что сейчас будем на ней </a:t>
            </a:r>
            <a:r>
              <a:rPr lang="ru-RU" sz="1200" dirty="0">
                <a:solidFill>
                  <a:prstClr val="black"/>
                </a:solidFill>
                <a:highlight>
                  <a:srgbClr val="FF0000"/>
                </a:highlight>
                <a:latin typeface="Times New Roman" panose="02020603050405020304" pitchFamily="18" charset="0"/>
                <a:cs typeface="Times New Roman" panose="02020603050405020304" pitchFamily="18" charset="0"/>
              </a:rPr>
              <a:t>показывать изображение</a:t>
            </a:r>
            <a:r>
              <a:rPr lang="ru-RU" sz="1200" dirty="0">
                <a:solidFill>
                  <a:prstClr val="black"/>
                </a:solidFill>
                <a:latin typeface="Times New Roman" panose="02020603050405020304" pitchFamily="18" charset="0"/>
                <a:cs typeface="Times New Roman" panose="02020603050405020304" pitchFamily="18" charset="0"/>
              </a:rPr>
              <a:t>, а конкретно-  на второй панели, которая на данный момент скрыта. В следующей строке </a:t>
            </a:r>
            <a:r>
              <a:rPr lang="ru-RU" sz="1200" dirty="0">
                <a:solidFill>
                  <a:prstClr val="black"/>
                </a:solidFill>
                <a:highlight>
                  <a:srgbClr val="00FFFF"/>
                </a:highlight>
                <a:latin typeface="Times New Roman" panose="02020603050405020304" pitchFamily="18" charset="0"/>
                <a:cs typeface="Times New Roman" panose="02020603050405020304" pitchFamily="18" charset="0"/>
              </a:rPr>
              <a:t>показываем её </a:t>
            </a:r>
            <a:r>
              <a:rPr lang="ru-RU" sz="1200" dirty="0">
                <a:solidFill>
                  <a:prstClr val="black"/>
                </a:solidFill>
                <a:latin typeface="Times New Roman" panose="02020603050405020304" pitchFamily="18" charset="0"/>
                <a:cs typeface="Times New Roman" panose="02020603050405020304" pitchFamily="18" charset="0"/>
              </a:rPr>
              <a:t>и функцией </a:t>
            </a:r>
            <a:r>
              <a:rPr lang="en-US" sz="1200" u="sng" dirty="0">
                <a:solidFill>
                  <a:prstClr val="black"/>
                </a:solidFill>
                <a:latin typeface="Times New Roman" panose="02020603050405020304" pitchFamily="18" charset="0"/>
                <a:cs typeface="Times New Roman" panose="02020603050405020304" pitchFamily="18" charset="0"/>
              </a:rPr>
              <a:t>SetSize()</a:t>
            </a:r>
            <a:r>
              <a:rPr lang="ru-RU" sz="1200" u="sng" dirty="0">
                <a:solidFill>
                  <a:prstClr val="black"/>
                </a:solidFill>
                <a:latin typeface="Times New Roman" panose="02020603050405020304" pitchFamily="18" charset="0"/>
                <a:cs typeface="Times New Roman" panose="02020603050405020304" pitchFamily="18" charset="0"/>
              </a:rPr>
              <a:t> </a:t>
            </a:r>
            <a:r>
              <a:rPr lang="ru-RU" sz="1200" dirty="0">
                <a:solidFill>
                  <a:prstClr val="black"/>
                </a:solidFill>
                <a:highlight>
                  <a:srgbClr val="008080"/>
                </a:highlight>
                <a:latin typeface="Times New Roman" panose="02020603050405020304" pitchFamily="18" charset="0"/>
                <a:cs typeface="Times New Roman" panose="02020603050405020304" pitchFamily="18" charset="0"/>
              </a:rPr>
              <a:t>изменяем размер</a:t>
            </a:r>
            <a:r>
              <a:rPr lang="ru-RU" sz="1200" dirty="0">
                <a:solidFill>
                  <a:prstClr val="black"/>
                </a:solidFill>
                <a:latin typeface="Times New Roman" panose="02020603050405020304" pitchFamily="18" charset="0"/>
                <a:cs typeface="Times New Roman" panose="02020603050405020304" pitchFamily="18" charset="0"/>
              </a:rPr>
              <a:t> основного окна до стандартного разрешения. </a:t>
            </a:r>
            <a:r>
              <a:rPr lang="ru-RU" sz="1200" dirty="0">
                <a:solidFill>
                  <a:prstClr val="black"/>
                </a:solidFill>
                <a:highlight>
                  <a:srgbClr val="C0C0C0"/>
                </a:highlight>
                <a:latin typeface="Times New Roman" panose="02020603050405020304" pitchFamily="18" charset="0"/>
                <a:cs typeface="Times New Roman" panose="02020603050405020304" pitchFamily="18" charset="0"/>
              </a:rPr>
              <a:t>Выделяем память под изображение</a:t>
            </a:r>
            <a:r>
              <a:rPr lang="ru-RU" sz="1200" dirty="0">
                <a:solidFill>
                  <a:prstClr val="black"/>
                </a:solidFill>
                <a:latin typeface="Times New Roman" panose="02020603050405020304" pitchFamily="18" charset="0"/>
                <a:cs typeface="Times New Roman" panose="02020603050405020304" pitchFamily="18" charset="0"/>
              </a:rPr>
              <a:t>, </a:t>
            </a:r>
            <a:r>
              <a:rPr lang="ru-RU" sz="1200" dirty="0">
                <a:solidFill>
                  <a:prstClr val="black"/>
                </a:solidFill>
                <a:highlight>
                  <a:srgbClr val="808080"/>
                </a:highlight>
                <a:latin typeface="Times New Roman" panose="02020603050405020304" pitchFamily="18" charset="0"/>
                <a:cs typeface="Times New Roman" panose="02020603050405020304" pitchFamily="18" charset="0"/>
              </a:rPr>
              <a:t>говорим объекту </a:t>
            </a:r>
            <a:r>
              <a:rPr lang="en-US" sz="1200" dirty="0">
                <a:solidFill>
                  <a:prstClr val="black"/>
                </a:solidFill>
                <a:highlight>
                  <a:srgbClr val="808080"/>
                </a:highlight>
                <a:latin typeface="Times New Roman" panose="02020603050405020304" pitchFamily="18" charset="0"/>
                <a:cs typeface="Times New Roman" panose="02020603050405020304" pitchFamily="18" charset="0"/>
              </a:rPr>
              <a:t>dc,</a:t>
            </a:r>
            <a:r>
              <a:rPr lang="ru-RU" sz="1200" dirty="0">
                <a:solidFill>
                  <a:prstClr val="black"/>
                </a:solidFill>
                <a:highlight>
                  <a:srgbClr val="808080"/>
                </a:highlight>
                <a:latin typeface="Times New Roman" panose="02020603050405020304" pitchFamily="18" charset="0"/>
                <a:cs typeface="Times New Roman" panose="02020603050405020304" pitchFamily="18" charset="0"/>
              </a:rPr>
              <a:t> что отображать будем под размер окна</a:t>
            </a:r>
            <a:r>
              <a:rPr lang="ru-RU" sz="1200" dirty="0">
                <a:solidFill>
                  <a:prstClr val="black"/>
                </a:solidFill>
                <a:latin typeface="Times New Roman" panose="02020603050405020304" pitchFamily="18" charset="0"/>
                <a:cs typeface="Times New Roman" panose="02020603050405020304" pitchFamily="18" charset="0"/>
              </a:rPr>
              <a:t>.</a:t>
            </a:r>
          </a:p>
          <a:p>
            <a:pPr indent="457200"/>
            <a:endParaRPr lang="ru-RU" sz="1400" dirty="0">
              <a:solidFill>
                <a:prstClr val="black"/>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283460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25</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pic>
        <p:nvPicPr>
          <p:cNvPr id="11" name="Рисунок 10">
            <a:extLst>
              <a:ext uri="{FF2B5EF4-FFF2-40B4-BE49-F238E27FC236}">
                <a16:creationId xmlns:a16="http://schemas.microsoft.com/office/drawing/2014/main" id="{F5C4EC24-4D24-418D-8EAE-6256D7CA6851}"/>
              </a:ext>
            </a:extLst>
          </p:cNvPr>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180000" y="1548900"/>
            <a:ext cx="2956406" cy="3224806"/>
          </a:xfrm>
          <a:prstGeom prst="rect">
            <a:avLst/>
          </a:prstGeom>
        </p:spPr>
      </p:pic>
      <p:sp>
        <p:nvSpPr>
          <p:cNvPr id="2" name="Прямоугольник 1">
            <a:extLst>
              <a:ext uri="{FF2B5EF4-FFF2-40B4-BE49-F238E27FC236}">
                <a16:creationId xmlns:a16="http://schemas.microsoft.com/office/drawing/2014/main" id="{C6BEA2A3-E123-40F6-9506-FEA41B471248}"/>
              </a:ext>
            </a:extLst>
          </p:cNvPr>
          <p:cNvSpPr/>
          <p:nvPr/>
        </p:nvSpPr>
        <p:spPr>
          <a:xfrm>
            <a:off x="3126442" y="1548900"/>
            <a:ext cx="2030505" cy="3224806"/>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ru-RU" sz="1400" dirty="0">
                <a:latin typeface="Times New Roman" panose="02020603050405020304" pitchFamily="18" charset="0"/>
                <a:cs typeface="Times New Roman" panose="02020603050405020304" pitchFamily="18" charset="0"/>
              </a:rPr>
              <a:t>Рис.3 Конечный вид программы «Оскорбляющий калькулятор»</a:t>
            </a:r>
          </a:p>
        </p:txBody>
      </p:sp>
    </p:spTree>
    <p:extLst>
      <p:ext uri="{BB962C8B-B14F-4D97-AF65-F5344CB8AC3E}">
        <p14:creationId xmlns:p14="http://schemas.microsoft.com/office/powerpoint/2010/main" val="11605493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26</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pic>
        <p:nvPicPr>
          <p:cNvPr id="11" name="Рисунок 10">
            <a:extLst>
              <a:ext uri="{FF2B5EF4-FFF2-40B4-BE49-F238E27FC236}">
                <a16:creationId xmlns:a16="http://schemas.microsoft.com/office/drawing/2014/main" id="{A9590776-F21A-4BF2-B3CE-4359AAA04313}"/>
              </a:ext>
            </a:extLst>
          </p:cNvPr>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179999" y="1479600"/>
            <a:ext cx="1093649" cy="2850353"/>
          </a:xfrm>
          <a:prstGeom prst="rect">
            <a:avLst/>
          </a:prstGeom>
        </p:spPr>
      </p:pic>
      <p:pic>
        <p:nvPicPr>
          <p:cNvPr id="13" name="Рисунок 12">
            <a:extLst>
              <a:ext uri="{FF2B5EF4-FFF2-40B4-BE49-F238E27FC236}">
                <a16:creationId xmlns:a16="http://schemas.microsoft.com/office/drawing/2014/main" id="{B7303470-5782-4E81-B1EF-D92E72CA663C}"/>
              </a:ext>
            </a:extLst>
          </p:cNvPr>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1273648" y="1479600"/>
            <a:ext cx="1451193" cy="2850353"/>
          </a:xfrm>
          <a:prstGeom prst="rect">
            <a:avLst/>
          </a:prstGeom>
        </p:spPr>
      </p:pic>
      <p:sp>
        <p:nvSpPr>
          <p:cNvPr id="2" name="Прямоугольник 1">
            <a:extLst>
              <a:ext uri="{FF2B5EF4-FFF2-40B4-BE49-F238E27FC236}">
                <a16:creationId xmlns:a16="http://schemas.microsoft.com/office/drawing/2014/main" id="{398EE691-9C0C-4727-814E-308EDAFF8E31}"/>
              </a:ext>
            </a:extLst>
          </p:cNvPr>
          <p:cNvSpPr/>
          <p:nvPr/>
        </p:nvSpPr>
        <p:spPr>
          <a:xfrm>
            <a:off x="373648" y="4132944"/>
            <a:ext cx="1800000" cy="873635"/>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ru-RU" sz="1400" dirty="0">
                <a:latin typeface="Times New Roman" panose="02020603050405020304" pitchFamily="18" charset="0"/>
                <a:cs typeface="Times New Roman" panose="02020603050405020304" pitchFamily="18" charset="0"/>
              </a:rPr>
              <a:t>Рис.4 Интерфейс .</a:t>
            </a:r>
            <a:r>
              <a:rPr lang="en-US" sz="1400" dirty="0">
                <a:latin typeface="Times New Roman" panose="02020603050405020304" pitchFamily="18" charset="0"/>
                <a:cs typeface="Times New Roman" panose="02020603050405020304" pitchFamily="18" charset="0"/>
              </a:rPr>
              <a:t>Net framework</a:t>
            </a:r>
            <a:endParaRPr lang="ru-RU" sz="1400" dirty="0">
              <a:latin typeface="Times New Roman" panose="02020603050405020304" pitchFamily="18" charset="0"/>
              <a:cs typeface="Times New Roman" panose="02020603050405020304" pitchFamily="18" charset="0"/>
            </a:endParaRPr>
          </a:p>
        </p:txBody>
      </p:sp>
      <p:sp>
        <p:nvSpPr>
          <p:cNvPr id="16" name="Нижний колонтитул 58">
            <a:extLst>
              <a:ext uri="{FF2B5EF4-FFF2-40B4-BE49-F238E27FC236}">
                <a16:creationId xmlns:a16="http://schemas.microsoft.com/office/drawing/2014/main" id="{19F68053-468C-4229-B4D4-59185BDBD44A}"/>
              </a:ext>
            </a:extLst>
          </p:cNvPr>
          <p:cNvSpPr txBox="1">
            <a:spLocks/>
          </p:cNvSpPr>
          <p:nvPr/>
        </p:nvSpPr>
        <p:spPr>
          <a:xfrm>
            <a:off x="2991973" y="1479600"/>
            <a:ext cx="3427188" cy="2065108"/>
          </a:xfrm>
          <a:prstGeom prst="rect">
            <a:avLst/>
          </a:prstGeom>
        </p:spPr>
        <p:txBody>
          <a:bodyPr vert="horz" lIns="91440" tIns="45720" rIns="91440" bIns="45720"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На Рис.4 показан интерфейс .</a:t>
            </a:r>
            <a:r>
              <a:rPr lang="en-US" sz="1400" dirty="0">
                <a:solidFill>
                  <a:schemeClr val="bg2">
                    <a:lumMod val="10000"/>
                  </a:schemeClr>
                </a:solidFill>
                <a:latin typeface="Times New Roman" panose="02020603050405020304" pitchFamily="18" charset="0"/>
                <a:cs typeface="Times New Roman" panose="02020603050405020304" pitchFamily="18" charset="0"/>
              </a:rPr>
              <a:t>Net </a:t>
            </a:r>
            <a:r>
              <a:rPr lang="ru-RU" sz="1400" dirty="0">
                <a:solidFill>
                  <a:schemeClr val="bg2">
                    <a:lumMod val="10000"/>
                  </a:schemeClr>
                </a:solidFill>
                <a:latin typeface="Times New Roman" panose="02020603050405020304" pitchFamily="18" charset="0"/>
                <a:cs typeface="Times New Roman" panose="02020603050405020304" pitchFamily="18" charset="0"/>
              </a:rPr>
              <a:t>фреймворка.</a:t>
            </a:r>
          </a:p>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Слева представлены все графические элементы, справа большой выбор настроек и свойств, чтобы полностью сконфигурировать вид элементов и даже некоторые элементы управления.</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3840269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27</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Именно тут мы начинаем знакомство с фреймворками, разобравшись во внутреннем устройстве графических приложений до того уровня, чтобы понимать принципы создания и взаимодействия между графическими элементами. Можно облегчить себе жизнь, не вписываю вручную положение, размер и свойства всех графических элементов. Чтобы отделить код, генерируемый самим фреймворком, создаём отдельный файл Events.cpp в котором будем писать всю логику программы, а сам фреймворк объявляет и работает со всеми функциями в файле MyForm.h .</a:t>
            </a:r>
          </a:p>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Нужно отметить, что предварительно записанного «ужасного» кода .Net делает не так уж и много, по сравнению со своим коллегой wxWidgets. Вот например, что было сгенерировано фреймворком в файле MyForm.cpp</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int WINAPI WinMain(HINSTANCE, HINSTANCE, LPSTR, int)</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 {</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Application::EnableVisualStyles();</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Application::SetCompatibleTextRenderingDefault(false);</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Application::Run(gcnew MyForm);</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return 0;</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a:t>
            </a:r>
          </a:p>
          <a:p>
            <a:pPr lvl="0">
              <a:defRPr/>
            </a:pPr>
            <a:endParaRPr lang="ru-RU" sz="1400" dirty="0">
              <a:solidFill>
                <a:schemeClr val="bg2">
                  <a:lumMod val="10000"/>
                </a:schemeClr>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30873911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28</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В то же время в файле MyForm.h самостоятельно создался класс и унаследовал класс окна:</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public ref class MyForm : public System::Windows::Forms::Form</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public:</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MyForm(void)</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InitializeComponent();</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//TODO: </a:t>
            </a:r>
            <a:r>
              <a:rPr lang="ru-RU" sz="1000" dirty="0">
                <a:solidFill>
                  <a:schemeClr val="bg2">
                    <a:lumMod val="10000"/>
                  </a:schemeClr>
                </a:solidFill>
                <a:latin typeface="Times New Roman" panose="02020603050405020304" pitchFamily="18" charset="0"/>
                <a:cs typeface="Times New Roman" panose="02020603050405020304" pitchFamily="18" charset="0"/>
              </a:rPr>
              <a:t>добавьте код конструктора</a:t>
            </a:r>
          </a:p>
          <a:p>
            <a:pPr lvl="0">
              <a:defRPr/>
            </a:pPr>
            <a:r>
              <a:rPr lang="ru-RU" sz="1000" dirty="0">
                <a:solidFill>
                  <a:schemeClr val="bg2">
                    <a:lumMod val="10000"/>
                  </a:schemeClr>
                </a:solidFill>
                <a:latin typeface="Times New Roman" panose="02020603050405020304" pitchFamily="18" charset="0"/>
                <a:cs typeface="Times New Roman" panose="02020603050405020304" pitchFamily="18" charset="0"/>
              </a:rPr>
              <a:t>//</a:t>
            </a:r>
          </a:p>
          <a:p>
            <a:pPr lvl="0">
              <a:defRPr/>
            </a:pPr>
            <a:r>
              <a:rPr lang="ru-RU" sz="1000" dirty="0">
                <a:solidFill>
                  <a:schemeClr val="bg2">
                    <a:lumMod val="10000"/>
                  </a:schemeClr>
                </a:solidFill>
                <a:latin typeface="Times New Roman" panose="02020603050405020304" pitchFamily="18" charset="0"/>
                <a:cs typeface="Times New Roman" panose="02020603050405020304" pitchFamily="18" charset="0"/>
              </a:rPr>
              <a:t>}</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protected:</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 &lt;summary&gt;</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 </a:t>
            </a:r>
            <a:r>
              <a:rPr lang="ru-RU" sz="1000" dirty="0">
                <a:solidFill>
                  <a:schemeClr val="bg2">
                    <a:lumMod val="10000"/>
                  </a:schemeClr>
                </a:solidFill>
                <a:latin typeface="Times New Roman" panose="02020603050405020304" pitchFamily="18" charset="0"/>
                <a:cs typeface="Times New Roman" panose="02020603050405020304" pitchFamily="18" charset="0"/>
              </a:rPr>
              <a:t>Освободить все используемые ресурсы.</a:t>
            </a:r>
          </a:p>
          <a:p>
            <a:pPr lvl="0">
              <a:defRPr/>
            </a:pPr>
            <a:r>
              <a:rPr lang="ru-RU" sz="1000" dirty="0">
                <a:solidFill>
                  <a:schemeClr val="bg2">
                    <a:lumMod val="10000"/>
                  </a:schemeClr>
                </a:solidFill>
                <a:latin typeface="Times New Roman" panose="02020603050405020304" pitchFamily="18" charset="0"/>
                <a:cs typeface="Times New Roman" panose="02020603050405020304" pitchFamily="18" charset="0"/>
              </a:rPr>
              <a:t>/// &lt;/</a:t>
            </a:r>
            <a:r>
              <a:rPr lang="en-US" sz="1000" dirty="0">
                <a:solidFill>
                  <a:schemeClr val="bg2">
                    <a:lumMod val="10000"/>
                  </a:schemeClr>
                </a:solidFill>
                <a:latin typeface="Times New Roman" panose="02020603050405020304" pitchFamily="18" charset="0"/>
                <a:cs typeface="Times New Roman" panose="02020603050405020304" pitchFamily="18" charset="0"/>
              </a:rPr>
              <a:t>summary&gt;</a:t>
            </a: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
        <p:nvSpPr>
          <p:cNvPr id="2" name="Прямоугольник 1">
            <a:extLst>
              <a:ext uri="{FF2B5EF4-FFF2-40B4-BE49-F238E27FC236}">
                <a16:creationId xmlns:a16="http://schemas.microsoft.com/office/drawing/2014/main" id="{90FE89D8-E5DB-4BCF-98DF-B270A03F2BA0}"/>
              </a:ext>
            </a:extLst>
          </p:cNvPr>
          <p:cNvSpPr/>
          <p:nvPr/>
        </p:nvSpPr>
        <p:spPr>
          <a:xfrm>
            <a:off x="3818964" y="2422629"/>
            <a:ext cx="1217911" cy="2373405"/>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lvl="0"/>
            <a:r>
              <a:rPr lang="en-US" sz="1000" dirty="0">
                <a:solidFill>
                  <a:prstClr val="black"/>
                </a:solidFill>
                <a:latin typeface="Times New Roman" panose="02020603050405020304" pitchFamily="18" charset="0"/>
                <a:cs typeface="Times New Roman" panose="02020603050405020304" pitchFamily="18" charset="0"/>
              </a:rPr>
              <a:t>~MyForm()</a:t>
            </a:r>
          </a:p>
          <a:p>
            <a:pPr lvl="0"/>
            <a:r>
              <a:rPr lang="ru-RU" sz="1000" dirty="0">
                <a:solidFill>
                  <a:prstClr val="black"/>
                </a:solidFill>
                <a:latin typeface="Times New Roman" panose="02020603050405020304" pitchFamily="18" charset="0"/>
                <a:cs typeface="Times New Roman" panose="02020603050405020304" pitchFamily="18" charset="0"/>
              </a:rPr>
              <a:t>{</a:t>
            </a:r>
          </a:p>
          <a:p>
            <a:pPr lvl="0"/>
            <a:r>
              <a:rPr lang="en-US" sz="1000" dirty="0">
                <a:solidFill>
                  <a:prstClr val="black"/>
                </a:solidFill>
                <a:latin typeface="Times New Roman" panose="02020603050405020304" pitchFamily="18" charset="0"/>
                <a:cs typeface="Times New Roman" panose="02020603050405020304" pitchFamily="18" charset="0"/>
              </a:rPr>
              <a:t>if (components)</a:t>
            </a:r>
          </a:p>
          <a:p>
            <a:pPr lvl="0"/>
            <a:r>
              <a:rPr lang="ru-RU" sz="1000" dirty="0">
                <a:solidFill>
                  <a:prstClr val="black"/>
                </a:solidFill>
                <a:latin typeface="Times New Roman" panose="02020603050405020304" pitchFamily="18" charset="0"/>
                <a:cs typeface="Times New Roman" panose="02020603050405020304" pitchFamily="18" charset="0"/>
              </a:rPr>
              <a:t>{</a:t>
            </a:r>
          </a:p>
          <a:p>
            <a:pPr lvl="0"/>
            <a:r>
              <a:rPr lang="en-US" sz="1000" dirty="0">
                <a:solidFill>
                  <a:prstClr val="black"/>
                </a:solidFill>
                <a:latin typeface="Times New Roman" panose="02020603050405020304" pitchFamily="18" charset="0"/>
                <a:cs typeface="Times New Roman" panose="02020603050405020304" pitchFamily="18" charset="0"/>
              </a:rPr>
              <a:t>delete components;</a:t>
            </a:r>
          </a:p>
          <a:p>
            <a:pPr lvl="0"/>
            <a:r>
              <a:rPr lang="ru-RU" sz="1000" dirty="0">
                <a:solidFill>
                  <a:prstClr val="black"/>
                </a:solidFill>
                <a:latin typeface="Times New Roman" panose="02020603050405020304" pitchFamily="18" charset="0"/>
                <a:cs typeface="Times New Roman" panose="02020603050405020304" pitchFamily="18" charset="0"/>
              </a:rPr>
              <a:t>}</a:t>
            </a:r>
          </a:p>
          <a:p>
            <a:pPr lvl="0"/>
            <a:r>
              <a:rPr lang="ru-RU" sz="1000" dirty="0">
                <a:solidFill>
                  <a:prstClr val="black"/>
                </a:solidFill>
                <a:latin typeface="Times New Roman" panose="02020603050405020304" pitchFamily="18" charset="0"/>
                <a:cs typeface="Times New Roman" panose="02020603050405020304" pitchFamily="18" charset="0"/>
              </a:rPr>
              <a:t>}</a:t>
            </a:r>
          </a:p>
          <a:p>
            <a:pPr lvl="0"/>
            <a:r>
              <a:rPr lang="en-US" sz="1000" dirty="0">
                <a:solidFill>
                  <a:prstClr val="black"/>
                </a:solidFill>
                <a:latin typeface="Times New Roman" panose="02020603050405020304" pitchFamily="18" charset="0"/>
                <a:cs typeface="Times New Roman" panose="02020603050405020304" pitchFamily="18" charset="0"/>
              </a:rPr>
              <a:t>}</a:t>
            </a:r>
          </a:p>
          <a:p>
            <a:pPr lvl="0"/>
            <a:r>
              <a:rPr lang="en-US" sz="1000" dirty="0">
                <a:solidFill>
                  <a:prstClr val="black"/>
                </a:solidFill>
                <a:latin typeface="Times New Roman" panose="02020603050405020304" pitchFamily="18" charset="0"/>
                <a:cs typeface="Times New Roman" panose="02020603050405020304" pitchFamily="18" charset="0"/>
              </a:rPr>
              <a:t>protected:</a:t>
            </a:r>
          </a:p>
          <a:p>
            <a:pPr lvl="0"/>
            <a:r>
              <a:rPr lang="en-US" sz="1000" dirty="0">
                <a:solidFill>
                  <a:prstClr val="black"/>
                </a:solidFill>
                <a:latin typeface="Times New Roman" panose="02020603050405020304" pitchFamily="18" charset="0"/>
                <a:cs typeface="Times New Roman" panose="02020603050405020304" pitchFamily="18" charset="0"/>
              </a:rPr>
              <a:t>~MyForm()</a:t>
            </a:r>
          </a:p>
          <a:p>
            <a:pPr lvl="0"/>
            <a:r>
              <a:rPr lang="en-US" sz="1000" dirty="0">
                <a:solidFill>
                  <a:prstClr val="black"/>
                </a:solidFill>
                <a:latin typeface="Times New Roman" panose="02020603050405020304" pitchFamily="18" charset="0"/>
                <a:cs typeface="Times New Roman" panose="02020603050405020304" pitchFamily="18" charset="0"/>
              </a:rPr>
              <a:t>{</a:t>
            </a:r>
          </a:p>
          <a:p>
            <a:pPr lvl="0"/>
            <a:r>
              <a:rPr lang="en-US" sz="1000" dirty="0">
                <a:solidFill>
                  <a:prstClr val="black"/>
                </a:solidFill>
                <a:latin typeface="Times New Roman" panose="02020603050405020304" pitchFamily="18" charset="0"/>
                <a:cs typeface="Times New Roman" panose="02020603050405020304" pitchFamily="18" charset="0"/>
              </a:rPr>
              <a:t>if (components)</a:t>
            </a:r>
          </a:p>
          <a:p>
            <a:pPr lvl="0"/>
            <a:r>
              <a:rPr lang="en-US" sz="1000" dirty="0">
                <a:solidFill>
                  <a:prstClr val="black"/>
                </a:solidFill>
                <a:latin typeface="Times New Roman" panose="02020603050405020304" pitchFamily="18" charset="0"/>
                <a:cs typeface="Times New Roman" panose="02020603050405020304" pitchFamily="18" charset="0"/>
              </a:rPr>
              <a:t>{</a:t>
            </a:r>
          </a:p>
          <a:p>
            <a:pPr lvl="0"/>
            <a:r>
              <a:rPr lang="en-US" sz="1000" dirty="0">
                <a:solidFill>
                  <a:prstClr val="black"/>
                </a:solidFill>
                <a:latin typeface="Times New Roman" panose="02020603050405020304" pitchFamily="18" charset="0"/>
                <a:cs typeface="Times New Roman" panose="02020603050405020304" pitchFamily="18" charset="0"/>
              </a:rPr>
              <a:t>delete components;</a:t>
            </a:r>
          </a:p>
          <a:p>
            <a:pPr lvl="0"/>
            <a:r>
              <a:rPr lang="en-US" sz="1000" dirty="0">
                <a:solidFill>
                  <a:prstClr val="black"/>
                </a:solidFill>
                <a:latin typeface="Times New Roman" panose="02020603050405020304" pitchFamily="18" charset="0"/>
                <a:cs typeface="Times New Roman" panose="02020603050405020304" pitchFamily="18" charset="0"/>
              </a:rPr>
              <a:t>}</a:t>
            </a:r>
          </a:p>
          <a:p>
            <a:pPr lvl="0"/>
            <a:r>
              <a:rPr lang="en-US" sz="1000" dirty="0">
                <a:solidFill>
                  <a:prstClr val="black"/>
                </a:solidFill>
                <a:latin typeface="Times New Roman" panose="02020603050405020304" pitchFamily="18" charset="0"/>
                <a:cs typeface="Times New Roman" panose="02020603050405020304" pitchFamily="18" charset="0"/>
              </a:rPr>
              <a:t>}</a:t>
            </a:r>
          </a:p>
          <a:p>
            <a:pPr algn="ctr"/>
            <a:endParaRPr lang="ru-RU" dirty="0"/>
          </a:p>
        </p:txBody>
      </p:sp>
      <p:sp>
        <p:nvSpPr>
          <p:cNvPr id="4" name="Прямоугольник 3">
            <a:extLst>
              <a:ext uri="{FF2B5EF4-FFF2-40B4-BE49-F238E27FC236}">
                <a16:creationId xmlns:a16="http://schemas.microsoft.com/office/drawing/2014/main" id="{8402EDFD-049D-4B71-8477-9F8ED1C3AEDA}"/>
              </a:ext>
            </a:extLst>
          </p:cNvPr>
          <p:cNvSpPr/>
          <p:nvPr/>
        </p:nvSpPr>
        <p:spPr>
          <a:xfrm>
            <a:off x="4908177" y="2270597"/>
            <a:ext cx="2386852" cy="2373404"/>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en-US" sz="1000" dirty="0"/>
              <a:t>public ref class MyForm : public System::Windows::Forms::Form</a:t>
            </a:r>
          </a:p>
          <a:p>
            <a:pPr algn="ctr"/>
            <a:r>
              <a:rPr lang="en-US" sz="1000" dirty="0"/>
              <a:t>{</a:t>
            </a:r>
          </a:p>
          <a:p>
            <a:pPr algn="ctr"/>
            <a:r>
              <a:rPr lang="en-US" sz="1000" dirty="0"/>
              <a:t>public:</a:t>
            </a:r>
          </a:p>
          <a:p>
            <a:pPr algn="ctr"/>
            <a:r>
              <a:rPr lang="en-US" sz="1000" dirty="0"/>
              <a:t>MyForm(void)</a:t>
            </a:r>
          </a:p>
          <a:p>
            <a:pPr algn="ctr"/>
            <a:r>
              <a:rPr lang="en-US" sz="1000" dirty="0"/>
              <a:t>{</a:t>
            </a:r>
          </a:p>
          <a:p>
            <a:pPr algn="ctr"/>
            <a:r>
              <a:rPr lang="en-US" sz="1000" dirty="0"/>
              <a:t>InitializeComponent();</a:t>
            </a:r>
          </a:p>
          <a:p>
            <a:pPr algn="ctr"/>
            <a:r>
              <a:rPr lang="en-US" sz="1000" dirty="0"/>
              <a:t>}</a:t>
            </a:r>
          </a:p>
          <a:p>
            <a:pPr algn="ctr"/>
            <a:r>
              <a:rPr lang="en-US" sz="1000" dirty="0"/>
              <a:t>protected:</a:t>
            </a:r>
          </a:p>
          <a:p>
            <a:pPr algn="ctr"/>
            <a:r>
              <a:rPr lang="en-US" sz="1000" dirty="0"/>
              <a:t>~MyForm()</a:t>
            </a:r>
          </a:p>
          <a:p>
            <a:pPr algn="ctr"/>
            <a:r>
              <a:rPr lang="en-US" sz="1000" dirty="0"/>
              <a:t>{</a:t>
            </a:r>
          </a:p>
          <a:p>
            <a:pPr algn="ctr"/>
            <a:r>
              <a:rPr lang="en-US" sz="1000" dirty="0"/>
              <a:t>if (components)</a:t>
            </a:r>
          </a:p>
          <a:p>
            <a:pPr algn="ctr"/>
            <a:r>
              <a:rPr lang="en-US" sz="1000" dirty="0"/>
              <a:t>{</a:t>
            </a:r>
          </a:p>
          <a:p>
            <a:pPr algn="ctr"/>
            <a:r>
              <a:rPr lang="en-US" sz="1000" dirty="0"/>
              <a:t>delete components;</a:t>
            </a:r>
          </a:p>
          <a:p>
            <a:pPr algn="ctr"/>
            <a:r>
              <a:rPr lang="en-US" sz="1000" dirty="0"/>
              <a:t>}</a:t>
            </a:r>
          </a:p>
          <a:p>
            <a:pPr algn="ctr"/>
            <a:r>
              <a:rPr lang="en-US" sz="1000" dirty="0"/>
              <a:t>}</a:t>
            </a:r>
          </a:p>
        </p:txBody>
      </p:sp>
    </p:spTree>
    <p:extLst>
      <p:ext uri="{BB962C8B-B14F-4D97-AF65-F5344CB8AC3E}">
        <p14:creationId xmlns:p14="http://schemas.microsoft.com/office/powerpoint/2010/main" val="31393930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2</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Актуальность темы</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Давит</a:t>
            </a:r>
          </a:p>
          <a:p>
            <a:pPr algn="ct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В последнее время использование графики для разнообразных задач становится всё более популярным. Графические приложения обеспечивают более простую и понятную связь с пользователем. С помощью графических приложений происходит визуализация разнообразных задач. Графические приложения также позволяют отслеживать любые действия пользователя по отношению к программе и к её графическим элементам. В то же время язык программирования С++ является крайне быстрым, высоко конфигурируемым и дает полноценный доступ к контролю памяти, что открывает возможности программирования в область микроконтроллеров и автоматизации базовых задач. Также благодаря поддержки фреймворков» и графических инструментариев, сильно уменьшается порог вхождения для решения тривиальных задач.</a:t>
            </a:r>
          </a:p>
        </p:txBody>
      </p:sp>
      <p:pic>
        <p:nvPicPr>
          <p:cNvPr id="3" name="Рисунок 2">
            <a:extLst>
              <a:ext uri="{FF2B5EF4-FFF2-40B4-BE49-F238E27FC236}">
                <a16:creationId xmlns:a16="http://schemas.microsoft.com/office/drawing/2014/main" id="{7C56EF78-96D5-41B7-891D-BA3DE03D31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36734673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29</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a:defRPr/>
            </a:pPr>
            <a:r>
              <a:rPr lang="ru-RU" sz="1400" dirty="0">
                <a:solidFill>
                  <a:prstClr val="black"/>
                </a:solidFill>
                <a:latin typeface="Times New Roman" panose="02020603050405020304" pitchFamily="18" charset="0"/>
                <a:cs typeface="Times New Roman" panose="02020603050405020304" pitchFamily="18" charset="0"/>
              </a:rPr>
              <a:t>Далее происходит «раздача» свойств этим графическим элементам, и, за что отдельная благодарность разработчикам,  распределение свойств каждому элементу чётко разграничено и отдельно в </a:t>
            </a:r>
            <a:r>
              <a:rPr lang="ru-RU" sz="1400" dirty="0">
                <a:solidFill>
                  <a:prstClr val="black"/>
                </a:solidFill>
                <a:highlight>
                  <a:srgbClr val="FFFF00"/>
                </a:highlight>
                <a:latin typeface="Times New Roman" panose="02020603050405020304" pitchFamily="18" charset="0"/>
                <a:cs typeface="Times New Roman" panose="02020603050405020304" pitchFamily="18" charset="0"/>
              </a:rPr>
              <a:t>комментариях упомянут сам элемент с которым проходит работа.</a:t>
            </a:r>
            <a:endParaRPr lang="ru-RU" sz="1400" dirty="0">
              <a:solidFill>
                <a:schemeClr val="bg2">
                  <a:lumMod val="10000"/>
                </a:schemeClr>
              </a:solidFill>
              <a:latin typeface="Times New Roman" panose="02020603050405020304" pitchFamily="18" charset="0"/>
              <a:cs typeface="Times New Roman" panose="02020603050405020304" pitchFamily="18" charset="0"/>
            </a:endParaRPr>
          </a:p>
          <a:p>
            <a:pPr lvl="0"/>
            <a:r>
              <a:rPr lang="ru-RU" sz="1000" dirty="0">
                <a:solidFill>
                  <a:prstClr val="black"/>
                </a:solidFill>
                <a:highlight>
                  <a:srgbClr val="FFFF00"/>
                </a:highlight>
                <a:latin typeface="Times New Roman" panose="02020603050405020304" pitchFamily="18" charset="0"/>
                <a:cs typeface="Times New Roman" panose="02020603050405020304" pitchFamily="18" charset="0"/>
              </a:rPr>
              <a:t>// </a:t>
            </a:r>
          </a:p>
          <a:p>
            <a:pPr lvl="0"/>
            <a:r>
              <a:rPr lang="en-US" sz="1000" dirty="0">
                <a:solidFill>
                  <a:prstClr val="black"/>
                </a:solidFill>
                <a:highlight>
                  <a:srgbClr val="FFFF00"/>
                </a:highlight>
                <a:latin typeface="Times New Roman" panose="02020603050405020304" pitchFamily="18" charset="0"/>
                <a:cs typeface="Times New Roman" panose="02020603050405020304" pitchFamily="18" charset="0"/>
              </a:rPr>
              <a:t>// button1</a:t>
            </a:r>
          </a:p>
          <a:p>
            <a:pPr lvl="0"/>
            <a:r>
              <a:rPr lang="ru-RU" sz="1000" dirty="0">
                <a:solidFill>
                  <a:prstClr val="black"/>
                </a:solidFill>
                <a:highlight>
                  <a:srgbClr val="FFFF00"/>
                </a:highlight>
                <a:latin typeface="Times New Roman" panose="02020603050405020304" pitchFamily="18" charset="0"/>
                <a:cs typeface="Times New Roman" panose="02020603050405020304" pitchFamily="18" charset="0"/>
              </a:rPr>
              <a:t>// </a:t>
            </a:r>
          </a:p>
          <a:p>
            <a:pPr lvl="0"/>
            <a:r>
              <a:rPr lang="en-US" sz="1000" dirty="0">
                <a:solidFill>
                  <a:prstClr val="black"/>
                </a:solidFill>
                <a:latin typeface="Times New Roman" panose="02020603050405020304" pitchFamily="18" charset="0"/>
                <a:cs typeface="Times New Roman" panose="02020603050405020304" pitchFamily="18" charset="0"/>
              </a:rPr>
              <a:t>this-&gt;button1-&gt;AutoSize = true;</a:t>
            </a:r>
          </a:p>
          <a:p>
            <a:pPr lvl="0"/>
            <a:r>
              <a:rPr lang="en-US" sz="1000" dirty="0">
                <a:solidFill>
                  <a:prstClr val="black"/>
                </a:solidFill>
                <a:latin typeface="Times New Roman" panose="02020603050405020304" pitchFamily="18" charset="0"/>
                <a:cs typeface="Times New Roman" panose="02020603050405020304" pitchFamily="18" charset="0"/>
              </a:rPr>
              <a:t>this-&gt;button1-&gt;Font = (gcnew System::Drawing::Font(L"Microsoft Sans Serif", 15.15F, System::Drawing::FontStyle::Bold,</a:t>
            </a:r>
            <a:r>
              <a:rPr lang="ru-RU" sz="1000" dirty="0">
                <a:solidFill>
                  <a:prstClr val="black"/>
                </a:solidFill>
                <a:latin typeface="Times New Roman" panose="02020603050405020304" pitchFamily="18" charset="0"/>
                <a:cs typeface="Times New Roman" panose="02020603050405020304" pitchFamily="18" charset="0"/>
              </a:rPr>
              <a:t> </a:t>
            </a:r>
            <a:r>
              <a:rPr lang="en-US" sz="1000" dirty="0">
                <a:solidFill>
                  <a:prstClr val="black"/>
                </a:solidFill>
                <a:latin typeface="Times New Roman" panose="02020603050405020304" pitchFamily="18" charset="0"/>
                <a:cs typeface="Times New Roman" panose="02020603050405020304" pitchFamily="18" charset="0"/>
              </a:rPr>
              <a:t>System::Drawing::GraphicsUnit::Point,</a:t>
            </a:r>
            <a:r>
              <a:rPr lang="ru-RU" sz="1000" dirty="0">
                <a:solidFill>
                  <a:prstClr val="black"/>
                </a:solidFill>
                <a:latin typeface="Times New Roman" panose="02020603050405020304" pitchFamily="18" charset="0"/>
                <a:cs typeface="Times New Roman" panose="02020603050405020304" pitchFamily="18" charset="0"/>
              </a:rPr>
              <a:t> </a:t>
            </a:r>
            <a:r>
              <a:rPr lang="en-US" sz="1000" dirty="0">
                <a:solidFill>
                  <a:prstClr val="black"/>
                </a:solidFill>
                <a:latin typeface="Times New Roman" panose="02020603050405020304" pitchFamily="18" charset="0"/>
                <a:cs typeface="Times New Roman" panose="02020603050405020304" pitchFamily="18" charset="0"/>
              </a:rPr>
              <a:t>static_cast&lt;System::Byte&gt;(204)));</a:t>
            </a:r>
          </a:p>
          <a:p>
            <a:pPr lvl="0"/>
            <a:r>
              <a:rPr lang="en-US" sz="1000" dirty="0">
                <a:solidFill>
                  <a:prstClr val="black"/>
                </a:solidFill>
                <a:latin typeface="Times New Roman" panose="02020603050405020304" pitchFamily="18" charset="0"/>
                <a:cs typeface="Times New Roman" panose="02020603050405020304" pitchFamily="18" charset="0"/>
              </a:rPr>
              <a:t>this-&gt;button1-&gt;Location = System::Drawing::Point(0, 651);</a:t>
            </a:r>
          </a:p>
          <a:p>
            <a:pPr lvl="0"/>
            <a:r>
              <a:rPr lang="en-US" sz="1000" dirty="0">
                <a:solidFill>
                  <a:prstClr val="black"/>
                </a:solidFill>
                <a:latin typeface="Times New Roman" panose="02020603050405020304" pitchFamily="18" charset="0"/>
                <a:cs typeface="Times New Roman" panose="02020603050405020304" pitchFamily="18" charset="0"/>
              </a:rPr>
              <a:t>this-&gt;button1-&gt;Name = L"button1";</a:t>
            </a:r>
          </a:p>
          <a:p>
            <a:pPr lvl="0"/>
            <a:r>
              <a:rPr lang="en-US" sz="1000" dirty="0">
                <a:solidFill>
                  <a:prstClr val="black"/>
                </a:solidFill>
                <a:latin typeface="Times New Roman" panose="02020603050405020304" pitchFamily="18" charset="0"/>
                <a:cs typeface="Times New Roman" panose="02020603050405020304" pitchFamily="18" charset="0"/>
              </a:rPr>
              <a:t>this-&gt;button1-&gt;Size = System::Drawing::Size(190, 100);</a:t>
            </a:r>
          </a:p>
          <a:p>
            <a:pPr lvl="0"/>
            <a:r>
              <a:rPr lang="en-US" sz="1000" dirty="0">
                <a:solidFill>
                  <a:prstClr val="black"/>
                </a:solidFill>
                <a:latin typeface="Times New Roman" panose="02020603050405020304" pitchFamily="18" charset="0"/>
                <a:cs typeface="Times New Roman" panose="02020603050405020304" pitchFamily="18" charset="0"/>
              </a:rPr>
              <a:t>this-&gt;button1-&gt;TabIndex = 0;</a:t>
            </a:r>
          </a:p>
          <a:p>
            <a:pPr lvl="0"/>
            <a:r>
              <a:rPr lang="en-US" sz="1000" dirty="0">
                <a:solidFill>
                  <a:prstClr val="black"/>
                </a:solidFill>
                <a:latin typeface="Times New Roman" panose="02020603050405020304" pitchFamily="18" charset="0"/>
                <a:cs typeface="Times New Roman" panose="02020603050405020304" pitchFamily="18" charset="0"/>
              </a:rPr>
              <a:t>this-&gt;button1-&gt;Text = L"+/-";</a:t>
            </a:r>
          </a:p>
          <a:p>
            <a:pPr lvl="0"/>
            <a:r>
              <a:rPr lang="en-US" sz="1000" dirty="0">
                <a:solidFill>
                  <a:prstClr val="black"/>
                </a:solidFill>
                <a:latin typeface="Times New Roman" panose="02020603050405020304" pitchFamily="18" charset="0"/>
                <a:cs typeface="Times New Roman" panose="02020603050405020304" pitchFamily="18" charset="0"/>
              </a:rPr>
              <a:t>this-&gt;button1-&gt;UseVisualStyleBackColor = true;</a:t>
            </a:r>
          </a:p>
          <a:p>
            <a:pPr lvl="0"/>
            <a:r>
              <a:rPr lang="en-US" sz="1000" dirty="0">
                <a:solidFill>
                  <a:prstClr val="black"/>
                </a:solidFill>
                <a:latin typeface="Times New Roman" panose="02020603050405020304" pitchFamily="18" charset="0"/>
                <a:cs typeface="Times New Roman" panose="02020603050405020304" pitchFamily="18" charset="0"/>
              </a:rPr>
              <a:t>this-&gt;button1-&gt;Click += gcnew System::EventHandler(this, &amp;MyForm::button1_Click);</a:t>
            </a:r>
            <a:endParaRPr lang="ru-RU" sz="1000" dirty="0">
              <a:solidFill>
                <a:prstClr val="black"/>
              </a:solidFill>
              <a:latin typeface="Times New Roman" panose="02020603050405020304" pitchFamily="18" charset="0"/>
              <a:cs typeface="Times New Roman" panose="02020603050405020304" pitchFamily="18" charset="0"/>
            </a:endParaRPr>
          </a:p>
          <a:p>
            <a:pPr>
              <a:defRPr/>
            </a:pPr>
            <a:endParaRPr lang="ru-RU" sz="1400" dirty="0">
              <a:solidFill>
                <a:prstClr val="black"/>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825766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30</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r>
              <a:rPr lang="ru-RU" sz="1000" dirty="0">
                <a:solidFill>
                  <a:prstClr val="black"/>
                </a:solidFill>
                <a:highlight>
                  <a:srgbClr val="FFFF00"/>
                </a:highlight>
                <a:latin typeface="Times New Roman" panose="02020603050405020304" pitchFamily="18" charset="0"/>
                <a:cs typeface="Times New Roman" panose="02020603050405020304" pitchFamily="18" charset="0"/>
              </a:rPr>
              <a:t>// </a:t>
            </a:r>
          </a:p>
          <a:p>
            <a:pPr lvl="0"/>
            <a:r>
              <a:rPr lang="ru-RU" sz="1000" dirty="0">
                <a:solidFill>
                  <a:prstClr val="black"/>
                </a:solidFill>
                <a:highlight>
                  <a:srgbClr val="FFFF00"/>
                </a:highlight>
                <a:latin typeface="Times New Roman" panose="02020603050405020304" pitchFamily="18" charset="0"/>
                <a:cs typeface="Times New Roman" panose="02020603050405020304" pitchFamily="18" charset="0"/>
              </a:rPr>
              <a:t>// История</a:t>
            </a:r>
          </a:p>
          <a:p>
            <a:pPr lvl="0"/>
            <a:r>
              <a:rPr lang="ru-RU" sz="1000" dirty="0">
                <a:solidFill>
                  <a:prstClr val="black"/>
                </a:solidFill>
                <a:highlight>
                  <a:srgbClr val="FFFF00"/>
                </a:highlight>
                <a:latin typeface="Times New Roman" panose="02020603050405020304" pitchFamily="18" charset="0"/>
                <a:cs typeface="Times New Roman" panose="02020603050405020304" pitchFamily="18" charset="0"/>
              </a:rPr>
              <a:t>// </a:t>
            </a:r>
          </a:p>
          <a:p>
            <a:pPr lvl="0"/>
            <a:r>
              <a:rPr lang="en-US" sz="1000" dirty="0">
                <a:solidFill>
                  <a:prstClr val="black"/>
                </a:solidFill>
                <a:latin typeface="Times New Roman" panose="02020603050405020304" pitchFamily="18" charset="0"/>
                <a:cs typeface="Times New Roman" panose="02020603050405020304" pitchFamily="18" charset="0"/>
              </a:rPr>
              <a:t>this-&gt;</a:t>
            </a:r>
            <a:r>
              <a:rPr lang="ru-RU" sz="1000" dirty="0">
                <a:solidFill>
                  <a:prstClr val="black"/>
                </a:solidFill>
                <a:latin typeface="Times New Roman" panose="02020603050405020304" pitchFamily="18" charset="0"/>
                <a:cs typeface="Times New Roman" panose="02020603050405020304" pitchFamily="18" charset="0"/>
              </a:rPr>
              <a:t>История-&gt;</a:t>
            </a:r>
            <a:r>
              <a:rPr lang="en-US" sz="1000" dirty="0">
                <a:solidFill>
                  <a:prstClr val="black"/>
                </a:solidFill>
                <a:latin typeface="Times New Roman" panose="02020603050405020304" pitchFamily="18" charset="0"/>
                <a:cs typeface="Times New Roman" panose="02020603050405020304" pitchFamily="18" charset="0"/>
              </a:rPr>
              <a:t>Anchor = static_cast&lt;System::Windows::Forms::AnchorStyles&gt;((System::Windows::Forms::AnchorStyles::Bottom | System::Windows::Forms::AnchorStyles::Left));</a:t>
            </a:r>
          </a:p>
          <a:p>
            <a:pPr lvl="0"/>
            <a:r>
              <a:rPr lang="en-US" sz="1000" dirty="0">
                <a:solidFill>
                  <a:prstClr val="black"/>
                </a:solidFill>
                <a:latin typeface="Times New Roman" panose="02020603050405020304" pitchFamily="18" charset="0"/>
                <a:cs typeface="Times New Roman" panose="02020603050405020304" pitchFamily="18" charset="0"/>
              </a:rPr>
              <a:t>this-&gt;</a:t>
            </a:r>
            <a:r>
              <a:rPr lang="ru-RU" sz="1000" dirty="0">
                <a:solidFill>
                  <a:prstClr val="black"/>
                </a:solidFill>
                <a:latin typeface="Times New Roman" panose="02020603050405020304" pitchFamily="18" charset="0"/>
                <a:cs typeface="Times New Roman" panose="02020603050405020304" pitchFamily="18" charset="0"/>
              </a:rPr>
              <a:t>История-&gt;</a:t>
            </a:r>
            <a:r>
              <a:rPr lang="en-US" sz="1000" dirty="0">
                <a:solidFill>
                  <a:prstClr val="black"/>
                </a:solidFill>
                <a:latin typeface="Times New Roman" panose="02020603050405020304" pitchFamily="18" charset="0"/>
                <a:cs typeface="Times New Roman" panose="02020603050405020304" pitchFamily="18" charset="0"/>
              </a:rPr>
              <a:t>Font = (gcnew System::Drawing::Font(L"Microsoft Sans Serif", 9, System::Drawing::FontStyle::Regular, System::Drawing::GraphicsUnit::Point,</a:t>
            </a:r>
          </a:p>
          <a:p>
            <a:pPr lvl="0"/>
            <a:r>
              <a:rPr lang="en-US" sz="1000" dirty="0">
                <a:solidFill>
                  <a:prstClr val="black"/>
                </a:solidFill>
                <a:latin typeface="Times New Roman" panose="02020603050405020304" pitchFamily="18" charset="0"/>
                <a:cs typeface="Times New Roman" panose="02020603050405020304" pitchFamily="18" charset="0"/>
              </a:rPr>
              <a:t>static_cast&lt;System::Byte&gt;(204)));</a:t>
            </a:r>
          </a:p>
          <a:p>
            <a:pPr lvl="0"/>
            <a:r>
              <a:rPr lang="en-US" sz="1000" dirty="0">
                <a:solidFill>
                  <a:prstClr val="black"/>
                </a:solidFill>
                <a:latin typeface="Times New Roman" panose="02020603050405020304" pitchFamily="18" charset="0"/>
                <a:cs typeface="Times New Roman" panose="02020603050405020304" pitchFamily="18" charset="0"/>
              </a:rPr>
              <a:t>this-&gt;</a:t>
            </a:r>
            <a:r>
              <a:rPr lang="ru-RU" sz="1000" dirty="0">
                <a:solidFill>
                  <a:prstClr val="black"/>
                </a:solidFill>
                <a:latin typeface="Times New Roman" panose="02020603050405020304" pitchFamily="18" charset="0"/>
                <a:cs typeface="Times New Roman" panose="02020603050405020304" pitchFamily="18" charset="0"/>
              </a:rPr>
              <a:t>История-&gt;</a:t>
            </a:r>
            <a:r>
              <a:rPr lang="en-US" sz="1000" dirty="0">
                <a:solidFill>
                  <a:prstClr val="black"/>
                </a:solidFill>
                <a:latin typeface="Times New Roman" panose="02020603050405020304" pitchFamily="18" charset="0"/>
                <a:cs typeface="Times New Roman" panose="02020603050405020304" pitchFamily="18" charset="0"/>
              </a:rPr>
              <a:t>FormattingEnabled = true;</a:t>
            </a:r>
          </a:p>
          <a:p>
            <a:pPr lvl="0"/>
            <a:r>
              <a:rPr lang="en-US" sz="1000" dirty="0">
                <a:solidFill>
                  <a:prstClr val="black"/>
                </a:solidFill>
                <a:latin typeface="Times New Roman" panose="02020603050405020304" pitchFamily="18" charset="0"/>
                <a:cs typeface="Times New Roman" panose="02020603050405020304" pitchFamily="18" charset="0"/>
              </a:rPr>
              <a:t>this-&gt;</a:t>
            </a:r>
            <a:r>
              <a:rPr lang="ru-RU" sz="1000" dirty="0">
                <a:solidFill>
                  <a:prstClr val="black"/>
                </a:solidFill>
                <a:latin typeface="Times New Roman" panose="02020603050405020304" pitchFamily="18" charset="0"/>
                <a:cs typeface="Times New Roman" panose="02020603050405020304" pitchFamily="18" charset="0"/>
              </a:rPr>
              <a:t>История-&gt;</a:t>
            </a:r>
            <a:r>
              <a:rPr lang="en-US" sz="1000" dirty="0">
                <a:solidFill>
                  <a:prstClr val="black"/>
                </a:solidFill>
                <a:latin typeface="Times New Roman" panose="02020603050405020304" pitchFamily="18" charset="0"/>
                <a:cs typeface="Times New Roman" panose="02020603050405020304" pitchFamily="18" charset="0"/>
              </a:rPr>
              <a:t>HorizontalScrollbar = true;</a:t>
            </a:r>
          </a:p>
          <a:p>
            <a:pPr lvl="0"/>
            <a:r>
              <a:rPr lang="en-US" sz="1000" dirty="0">
                <a:solidFill>
                  <a:prstClr val="black"/>
                </a:solidFill>
                <a:latin typeface="Times New Roman" panose="02020603050405020304" pitchFamily="18" charset="0"/>
                <a:cs typeface="Times New Roman" panose="02020603050405020304" pitchFamily="18" charset="0"/>
              </a:rPr>
              <a:t>this-&gt;</a:t>
            </a:r>
            <a:r>
              <a:rPr lang="ru-RU" sz="1000" dirty="0">
                <a:solidFill>
                  <a:prstClr val="black"/>
                </a:solidFill>
                <a:latin typeface="Times New Roman" panose="02020603050405020304" pitchFamily="18" charset="0"/>
                <a:cs typeface="Times New Roman" panose="02020603050405020304" pitchFamily="18" charset="0"/>
              </a:rPr>
              <a:t>История-&gt;</a:t>
            </a:r>
            <a:r>
              <a:rPr lang="en-US" sz="1000" dirty="0">
                <a:solidFill>
                  <a:prstClr val="black"/>
                </a:solidFill>
                <a:latin typeface="Times New Roman" panose="02020603050405020304" pitchFamily="18" charset="0"/>
                <a:cs typeface="Times New Roman" panose="02020603050405020304" pitchFamily="18" charset="0"/>
              </a:rPr>
              <a:t>ItemHeight = 18;</a:t>
            </a:r>
          </a:p>
          <a:p>
            <a:pPr lvl="0"/>
            <a:r>
              <a:rPr lang="en-US" sz="1000" dirty="0">
                <a:solidFill>
                  <a:prstClr val="black"/>
                </a:solidFill>
                <a:latin typeface="Times New Roman" panose="02020603050405020304" pitchFamily="18" charset="0"/>
                <a:cs typeface="Times New Roman" panose="02020603050405020304" pitchFamily="18" charset="0"/>
              </a:rPr>
              <a:t>this-&gt;</a:t>
            </a:r>
            <a:r>
              <a:rPr lang="ru-RU" sz="1000" dirty="0">
                <a:solidFill>
                  <a:prstClr val="black"/>
                </a:solidFill>
                <a:latin typeface="Times New Roman" panose="02020603050405020304" pitchFamily="18" charset="0"/>
                <a:cs typeface="Times New Roman" panose="02020603050405020304" pitchFamily="18" charset="0"/>
              </a:rPr>
              <a:t>История-&gt;</a:t>
            </a:r>
            <a:r>
              <a:rPr lang="en-US" sz="1000" dirty="0">
                <a:solidFill>
                  <a:prstClr val="black"/>
                </a:solidFill>
                <a:latin typeface="Times New Roman" panose="02020603050405020304" pitchFamily="18" charset="0"/>
                <a:cs typeface="Times New Roman" panose="02020603050405020304" pitchFamily="18" charset="0"/>
              </a:rPr>
              <a:t>Items-&gt;AddRange(gcnew cli::array&lt; System::Object^  &gt;(1) { L"\t</a:t>
            </a:r>
            <a:r>
              <a:rPr lang="ru-RU" sz="1000" dirty="0">
                <a:solidFill>
                  <a:prstClr val="black"/>
                </a:solidFill>
                <a:latin typeface="Times New Roman" panose="02020603050405020304" pitchFamily="18" charset="0"/>
                <a:cs typeface="Times New Roman" panose="02020603050405020304" pitchFamily="18" charset="0"/>
              </a:rPr>
              <a:t>История" });</a:t>
            </a:r>
          </a:p>
          <a:p>
            <a:pPr lvl="0"/>
            <a:r>
              <a:rPr lang="en-US" sz="1000" dirty="0">
                <a:solidFill>
                  <a:prstClr val="black"/>
                </a:solidFill>
                <a:latin typeface="Times New Roman" panose="02020603050405020304" pitchFamily="18" charset="0"/>
                <a:cs typeface="Times New Roman" panose="02020603050405020304" pitchFamily="18" charset="0"/>
              </a:rPr>
              <a:t>this-&gt;История-&gt;Location = System::Drawing::Point(786, 9);</a:t>
            </a:r>
          </a:p>
          <a:p>
            <a:pPr lvl="0"/>
            <a:r>
              <a:rPr lang="ru-RU" sz="1000" dirty="0">
                <a:solidFill>
                  <a:prstClr val="black"/>
                </a:solidFill>
                <a:latin typeface="Times New Roman" panose="02020603050405020304" pitchFamily="18" charset="0"/>
                <a:cs typeface="Times New Roman" panose="02020603050405020304" pitchFamily="18" charset="0"/>
              </a:rPr>
              <a:t>this-&gt;История-&gt;Name = L"История";</a:t>
            </a:r>
          </a:p>
          <a:p>
            <a:pPr lvl="0"/>
            <a:r>
              <a:rPr lang="en-US" sz="1000" dirty="0">
                <a:solidFill>
                  <a:prstClr val="black"/>
                </a:solidFill>
                <a:latin typeface="Times New Roman" panose="02020603050405020304" pitchFamily="18" charset="0"/>
                <a:cs typeface="Times New Roman" panose="02020603050405020304" pitchFamily="18" charset="0"/>
              </a:rPr>
              <a:t>this-&gt;История-&gt;Size = System::Drawing::Size(205, 742);</a:t>
            </a:r>
          </a:p>
          <a:p>
            <a:pPr lvl="0"/>
            <a:r>
              <a:rPr lang="en-US" sz="1000" dirty="0">
                <a:solidFill>
                  <a:prstClr val="black"/>
                </a:solidFill>
                <a:latin typeface="Times New Roman" panose="02020603050405020304" pitchFamily="18" charset="0"/>
                <a:cs typeface="Times New Roman" panose="02020603050405020304" pitchFamily="18" charset="0"/>
              </a:rPr>
              <a:t>this-&gt;</a:t>
            </a:r>
            <a:r>
              <a:rPr lang="ru-RU" sz="1000" dirty="0">
                <a:solidFill>
                  <a:prstClr val="black"/>
                </a:solidFill>
                <a:latin typeface="Times New Roman" panose="02020603050405020304" pitchFamily="18" charset="0"/>
                <a:cs typeface="Times New Roman" panose="02020603050405020304" pitchFamily="18" charset="0"/>
              </a:rPr>
              <a:t>История-&gt;</a:t>
            </a:r>
            <a:r>
              <a:rPr lang="en-US" sz="1000" dirty="0">
                <a:solidFill>
                  <a:prstClr val="black"/>
                </a:solidFill>
                <a:latin typeface="Times New Roman" panose="02020603050405020304" pitchFamily="18" charset="0"/>
                <a:cs typeface="Times New Roman" panose="02020603050405020304" pitchFamily="18" charset="0"/>
              </a:rPr>
              <a:t>TabIndex = 26;</a:t>
            </a:r>
          </a:p>
          <a:p>
            <a:pPr lvl="0"/>
            <a:r>
              <a:rPr lang="en-US" sz="1000" dirty="0">
                <a:solidFill>
                  <a:prstClr val="black"/>
                </a:solidFill>
                <a:latin typeface="Times New Roman" panose="02020603050405020304" pitchFamily="18" charset="0"/>
                <a:cs typeface="Times New Roman" panose="02020603050405020304" pitchFamily="18" charset="0"/>
              </a:rPr>
              <a:t>this-&gt;</a:t>
            </a:r>
            <a:r>
              <a:rPr lang="ru-RU" sz="1000" dirty="0">
                <a:solidFill>
                  <a:prstClr val="black"/>
                </a:solidFill>
                <a:latin typeface="Times New Roman" panose="02020603050405020304" pitchFamily="18" charset="0"/>
                <a:cs typeface="Times New Roman" panose="02020603050405020304" pitchFamily="18" charset="0"/>
              </a:rPr>
              <a:t>История-&gt;</a:t>
            </a:r>
            <a:r>
              <a:rPr lang="en-US" sz="1000" dirty="0">
                <a:solidFill>
                  <a:prstClr val="black"/>
                </a:solidFill>
                <a:latin typeface="Times New Roman" panose="02020603050405020304" pitchFamily="18" charset="0"/>
                <a:cs typeface="Times New Roman" panose="02020603050405020304" pitchFamily="18" charset="0"/>
              </a:rPr>
              <a:t>Visible = false;</a:t>
            </a:r>
          </a:p>
          <a:p>
            <a:pPr lvl="0"/>
            <a:r>
              <a:rPr lang="en-US" sz="1000" dirty="0">
                <a:solidFill>
                  <a:prstClr val="black"/>
                </a:solidFill>
                <a:highlight>
                  <a:srgbClr val="00FF00"/>
                </a:highlight>
                <a:latin typeface="Times New Roman" panose="02020603050405020304" pitchFamily="18" charset="0"/>
                <a:cs typeface="Times New Roman" panose="02020603050405020304" pitchFamily="18" charset="0"/>
              </a:rPr>
              <a:t>this-&gt;</a:t>
            </a:r>
            <a:r>
              <a:rPr lang="ru-RU" sz="1000" dirty="0">
                <a:solidFill>
                  <a:prstClr val="black"/>
                </a:solidFill>
                <a:highlight>
                  <a:srgbClr val="00FF00"/>
                </a:highlight>
                <a:latin typeface="Times New Roman" panose="02020603050405020304" pitchFamily="18" charset="0"/>
                <a:cs typeface="Times New Roman" panose="02020603050405020304" pitchFamily="18" charset="0"/>
              </a:rPr>
              <a:t>История-&gt;</a:t>
            </a:r>
            <a:r>
              <a:rPr lang="en-US" sz="1000" dirty="0">
                <a:solidFill>
                  <a:prstClr val="black"/>
                </a:solidFill>
                <a:highlight>
                  <a:srgbClr val="00FFFF"/>
                </a:highlight>
                <a:latin typeface="Times New Roman" panose="02020603050405020304" pitchFamily="18" charset="0"/>
                <a:cs typeface="Times New Roman" panose="02020603050405020304" pitchFamily="18" charset="0"/>
              </a:rPr>
              <a:t>DoubleClick</a:t>
            </a:r>
            <a:r>
              <a:rPr lang="en-US" sz="1000" dirty="0">
                <a:solidFill>
                  <a:prstClr val="black"/>
                </a:solidFill>
                <a:highlight>
                  <a:srgbClr val="00FF00"/>
                </a:highlight>
                <a:latin typeface="Times New Roman" panose="02020603050405020304" pitchFamily="18" charset="0"/>
                <a:cs typeface="Times New Roman" panose="02020603050405020304" pitchFamily="18" charset="0"/>
              </a:rPr>
              <a:t> += gcnew System::EventHandler(this, &amp;MyForm::lboxclicked);</a:t>
            </a:r>
            <a:endParaRPr lang="ru-RU" sz="1000" dirty="0">
              <a:solidFill>
                <a:prstClr val="black"/>
              </a:solidFill>
              <a:highlight>
                <a:srgbClr val="00FF00"/>
              </a:highlight>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28604472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31</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r>
              <a:rPr lang="ru-RU" sz="1400" dirty="0">
                <a:solidFill>
                  <a:prstClr val="black"/>
                </a:solidFill>
                <a:latin typeface="Times New Roman" panose="02020603050405020304" pitchFamily="18" charset="0"/>
                <a:cs typeface="Times New Roman" panose="02020603050405020304" pitchFamily="18" charset="0"/>
              </a:rPr>
              <a:t>Последним условием задачи была вкладка истории операций, </a:t>
            </a:r>
            <a:r>
              <a:rPr lang="ru-RU" sz="1400" dirty="0">
                <a:solidFill>
                  <a:prstClr val="black"/>
                </a:solidFill>
                <a:highlight>
                  <a:srgbClr val="FFFF00"/>
                </a:highlight>
                <a:latin typeface="Times New Roman" panose="02020603050405020304" pitchFamily="18" charset="0"/>
                <a:cs typeface="Times New Roman" panose="02020603050405020304" pitchFamily="18" charset="0"/>
              </a:rPr>
              <a:t>которая так и называется </a:t>
            </a:r>
            <a:r>
              <a:rPr lang="ru-RU" sz="1400" dirty="0">
                <a:solidFill>
                  <a:prstClr val="black"/>
                </a:solidFill>
                <a:latin typeface="Times New Roman" panose="02020603050405020304" pitchFamily="18" charset="0"/>
                <a:cs typeface="Times New Roman" panose="02020603050405020304" pitchFamily="18" charset="0"/>
              </a:rPr>
              <a:t>(да-да можно создавать объекты на русском!)</a:t>
            </a:r>
          </a:p>
          <a:p>
            <a:pPr lvl="0"/>
            <a:r>
              <a:rPr lang="ru-RU" sz="1400" dirty="0">
                <a:solidFill>
                  <a:prstClr val="black"/>
                </a:solidFill>
                <a:latin typeface="Times New Roman" panose="02020603050405020304" pitchFamily="18" charset="0"/>
                <a:cs typeface="Times New Roman" panose="02020603050405020304" pitchFamily="18" charset="0"/>
              </a:rPr>
              <a:t>По своей сути она является </a:t>
            </a:r>
            <a:r>
              <a:rPr lang="en-US" sz="1400" dirty="0">
                <a:solidFill>
                  <a:prstClr val="black"/>
                </a:solidFill>
                <a:latin typeface="Times New Roman" panose="02020603050405020304" pitchFamily="18" charset="0"/>
                <a:cs typeface="Times New Roman" panose="02020603050405020304" pitchFamily="18" charset="0"/>
              </a:rPr>
              <a:t>listbox-</a:t>
            </a:r>
            <a:r>
              <a:rPr lang="ru-RU" sz="1400" dirty="0">
                <a:solidFill>
                  <a:prstClr val="black"/>
                </a:solidFill>
                <a:latin typeface="Times New Roman" panose="02020603050405020304" pitchFamily="18" charset="0"/>
                <a:cs typeface="Times New Roman" panose="02020603050405020304" pitchFamily="18" charset="0"/>
              </a:rPr>
              <a:t>ом, у этого листбокса автоматически создаётся свой вертикальный скроллбар, и лёгким кликом мыши в свойствах можно сделать аналогичный горизонтальный. Также он даёт пользователю возможность выделять отдельный элемент, либо несколько (если включить эту функцию в свойствах). Однако к сожалению он не умеет автоматически создавать события, поэтому, чтобы сделать вызов значения из истории операций, приходится вручную писать </a:t>
            </a:r>
            <a:r>
              <a:rPr lang="ru-RU" sz="1400" dirty="0">
                <a:solidFill>
                  <a:prstClr val="black"/>
                </a:solidFill>
                <a:highlight>
                  <a:srgbClr val="00FF00"/>
                </a:highlight>
                <a:latin typeface="Times New Roman" panose="02020603050405020304" pitchFamily="18" charset="0"/>
                <a:cs typeface="Times New Roman" panose="02020603050405020304" pitchFamily="18" charset="0"/>
              </a:rPr>
              <a:t>последнюю строчку, </a:t>
            </a:r>
            <a:r>
              <a:rPr lang="ru-RU" sz="1400" dirty="0">
                <a:solidFill>
                  <a:prstClr val="black"/>
                </a:solidFill>
                <a:latin typeface="Times New Roman" panose="02020603050405020304" pitchFamily="18" charset="0"/>
                <a:cs typeface="Times New Roman" panose="02020603050405020304" pitchFamily="18" charset="0"/>
              </a:rPr>
              <a:t>которая в отличии от кнопки будет реагировать только на </a:t>
            </a:r>
            <a:r>
              <a:rPr lang="ru-RU" sz="1400" dirty="0">
                <a:solidFill>
                  <a:prstClr val="black"/>
                </a:solidFill>
                <a:highlight>
                  <a:srgbClr val="00FFFF"/>
                </a:highlight>
                <a:latin typeface="Times New Roman" panose="02020603050405020304" pitchFamily="18" charset="0"/>
                <a:cs typeface="Times New Roman" panose="02020603050405020304" pitchFamily="18" charset="0"/>
              </a:rPr>
              <a:t>двойной клик.</a:t>
            </a:r>
            <a:endParaRPr lang="en-US" sz="1400" dirty="0">
              <a:solidFill>
                <a:prstClr val="black"/>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18756691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32</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r>
              <a:rPr lang="ru-RU" sz="1000" dirty="0">
                <a:solidFill>
                  <a:prstClr val="black"/>
                </a:solidFill>
                <a:highlight>
                  <a:srgbClr val="00FFFF"/>
                </a:highlight>
                <a:latin typeface="Times New Roman" panose="02020603050405020304" pitchFamily="18" charset="0"/>
                <a:cs typeface="Times New Roman" panose="02020603050405020304" pitchFamily="18" charset="0"/>
              </a:rPr>
              <a:t>// </a:t>
            </a:r>
          </a:p>
          <a:p>
            <a:pPr lvl="0"/>
            <a:r>
              <a:rPr lang="en-US" sz="1000" dirty="0">
                <a:solidFill>
                  <a:prstClr val="black"/>
                </a:solidFill>
                <a:highlight>
                  <a:srgbClr val="00FFFF"/>
                </a:highlight>
                <a:latin typeface="Times New Roman" panose="02020603050405020304" pitchFamily="18" charset="0"/>
                <a:cs typeface="Times New Roman" panose="02020603050405020304" pitchFamily="18" charset="0"/>
              </a:rPr>
              <a:t>// MyForm</a:t>
            </a:r>
          </a:p>
          <a:p>
            <a:pPr lvl="0"/>
            <a:r>
              <a:rPr lang="ru-RU" sz="1000" dirty="0">
                <a:solidFill>
                  <a:prstClr val="black"/>
                </a:solidFill>
                <a:highlight>
                  <a:srgbClr val="00FFFF"/>
                </a:highlight>
                <a:latin typeface="Times New Roman" panose="02020603050405020304" pitchFamily="18" charset="0"/>
                <a:cs typeface="Times New Roman" panose="02020603050405020304" pitchFamily="18" charset="0"/>
              </a:rPr>
              <a:t>// </a:t>
            </a:r>
          </a:p>
          <a:p>
            <a:pPr lvl="0"/>
            <a:r>
              <a:rPr lang="en-US" sz="1000" dirty="0">
                <a:solidFill>
                  <a:prstClr val="black"/>
                </a:solidFill>
                <a:latin typeface="Times New Roman" panose="02020603050405020304" pitchFamily="18" charset="0"/>
                <a:cs typeface="Times New Roman" panose="02020603050405020304" pitchFamily="18" charset="0"/>
              </a:rPr>
              <a:t>this-&gt;AutoScaleDimensions = System::Drawing::SizeF(8, 16);</a:t>
            </a:r>
          </a:p>
          <a:p>
            <a:pPr lvl="0"/>
            <a:r>
              <a:rPr lang="en-US" sz="1000" dirty="0">
                <a:solidFill>
                  <a:prstClr val="black"/>
                </a:solidFill>
                <a:latin typeface="Times New Roman" panose="02020603050405020304" pitchFamily="18" charset="0"/>
                <a:cs typeface="Times New Roman" panose="02020603050405020304" pitchFamily="18" charset="0"/>
              </a:rPr>
              <a:t>this-&gt;AutoScaleMode = System::Windows::Forms::AutoScaleMode::Font;</a:t>
            </a:r>
          </a:p>
          <a:p>
            <a:pPr lvl="0"/>
            <a:r>
              <a:rPr lang="en-US" sz="1000" dirty="0">
                <a:solidFill>
                  <a:prstClr val="black"/>
                </a:solidFill>
                <a:highlight>
                  <a:srgbClr val="FFFF00"/>
                </a:highlight>
                <a:latin typeface="Times New Roman" panose="02020603050405020304" pitchFamily="18" charset="0"/>
                <a:cs typeface="Times New Roman" panose="02020603050405020304" pitchFamily="18" charset="0"/>
              </a:rPr>
              <a:t>this-&gt;ClientSize = System::Drawing::Size(781, 753);</a:t>
            </a:r>
          </a:p>
          <a:p>
            <a:pPr lvl="0"/>
            <a:r>
              <a:rPr lang="en-US" sz="1000" dirty="0">
                <a:solidFill>
                  <a:prstClr val="black"/>
                </a:solidFill>
                <a:highlight>
                  <a:srgbClr val="00FF00"/>
                </a:highlight>
                <a:latin typeface="Times New Roman" panose="02020603050405020304" pitchFamily="18" charset="0"/>
                <a:cs typeface="Times New Roman" panose="02020603050405020304" pitchFamily="18" charset="0"/>
              </a:rPr>
              <a:t>this-&gt;Controls-&gt;Add(this-&gt;button25);</a:t>
            </a:r>
          </a:p>
          <a:p>
            <a:pPr lvl="0"/>
            <a:r>
              <a:rPr lang="en-US" sz="1000" dirty="0">
                <a:solidFill>
                  <a:prstClr val="black"/>
                </a:solidFill>
                <a:highlight>
                  <a:srgbClr val="00FF00"/>
                </a:highlight>
                <a:latin typeface="Times New Roman" panose="02020603050405020304" pitchFamily="18" charset="0"/>
                <a:cs typeface="Times New Roman" panose="02020603050405020304" pitchFamily="18" charset="0"/>
              </a:rPr>
              <a:t>this-&gt;Controls-&gt;Add(this-&gt;История);</a:t>
            </a:r>
          </a:p>
          <a:p>
            <a:pPr lvl="0"/>
            <a:r>
              <a:rPr lang="en-US" sz="1000" dirty="0">
                <a:solidFill>
                  <a:prstClr val="black"/>
                </a:solidFill>
                <a:highlight>
                  <a:srgbClr val="00FF00"/>
                </a:highlight>
                <a:latin typeface="Times New Roman" panose="02020603050405020304" pitchFamily="18" charset="0"/>
                <a:cs typeface="Times New Roman" panose="02020603050405020304" pitchFamily="18" charset="0"/>
              </a:rPr>
              <a:t>this-&gt;Controls-&gt;Add(this-&gt;label2);</a:t>
            </a:r>
          </a:p>
          <a:p>
            <a:pPr lvl="0"/>
            <a:r>
              <a:rPr lang="en-US" sz="1000" dirty="0">
                <a:solidFill>
                  <a:prstClr val="black"/>
                </a:solidFill>
                <a:highlight>
                  <a:srgbClr val="00FF00"/>
                </a:highlight>
                <a:latin typeface="Times New Roman" panose="02020603050405020304" pitchFamily="18" charset="0"/>
                <a:cs typeface="Times New Roman" panose="02020603050405020304" pitchFamily="18" charset="0"/>
              </a:rPr>
              <a:t>this-&gt;Controls-&gt;Add(this-&gt;label1);</a:t>
            </a:r>
          </a:p>
          <a:p>
            <a:pPr lvl="0"/>
            <a:r>
              <a:rPr lang="en-US" sz="1000" dirty="0">
                <a:solidFill>
                  <a:prstClr val="black"/>
                </a:solidFill>
                <a:highlight>
                  <a:srgbClr val="00FF00"/>
                </a:highlight>
                <a:latin typeface="Times New Roman" panose="02020603050405020304" pitchFamily="18" charset="0"/>
                <a:cs typeface="Times New Roman" panose="02020603050405020304" pitchFamily="18" charset="0"/>
              </a:rPr>
              <a:t>this-&gt;Controls-&gt;Add(this-&gt;button21);</a:t>
            </a:r>
          </a:p>
          <a:p>
            <a:pPr lvl="0"/>
            <a:r>
              <a:rPr lang="en-US" sz="1000" dirty="0">
                <a:solidFill>
                  <a:prstClr val="black"/>
                </a:solidFill>
                <a:highlight>
                  <a:srgbClr val="00FF00"/>
                </a:highlight>
                <a:latin typeface="Times New Roman" panose="02020603050405020304" pitchFamily="18" charset="0"/>
                <a:cs typeface="Times New Roman" panose="02020603050405020304" pitchFamily="18" charset="0"/>
              </a:rPr>
              <a:t>this-&gt;Controls-&gt;Add(this-&gt;button22);</a:t>
            </a:r>
            <a:endParaRPr lang="ru-RU" sz="1000" dirty="0">
              <a:solidFill>
                <a:prstClr val="black"/>
              </a:solidFill>
              <a:highlight>
                <a:srgbClr val="00FF00"/>
              </a:highlight>
              <a:latin typeface="Times New Roman" panose="02020603050405020304" pitchFamily="18" charset="0"/>
              <a:cs typeface="Times New Roman" panose="02020603050405020304" pitchFamily="18" charset="0"/>
            </a:endParaRPr>
          </a:p>
          <a:p>
            <a:pPr lvl="0"/>
            <a:r>
              <a:rPr lang="ru-RU" sz="1000" dirty="0">
                <a:solidFill>
                  <a:prstClr val="black"/>
                </a:solidFill>
                <a:highlight>
                  <a:srgbClr val="00FF00"/>
                </a:highlight>
                <a:latin typeface="Times New Roman" panose="02020603050405020304" pitchFamily="18" charset="0"/>
                <a:cs typeface="Times New Roman" panose="02020603050405020304" pitchFamily="18" charset="0"/>
              </a:rPr>
              <a:t>……</a:t>
            </a:r>
          </a:p>
          <a:p>
            <a:pPr lvl="0"/>
            <a:r>
              <a:rPr lang="en-US" sz="1000" dirty="0">
                <a:solidFill>
                  <a:prstClr val="black"/>
                </a:solidFill>
                <a:highlight>
                  <a:srgbClr val="00FF00"/>
                </a:highlight>
                <a:latin typeface="Times New Roman" panose="02020603050405020304" pitchFamily="18" charset="0"/>
                <a:cs typeface="Times New Roman" panose="02020603050405020304" pitchFamily="18" charset="0"/>
              </a:rPr>
              <a:t>this-&gt;Controls-&gt;Add(this-&gt;button1);</a:t>
            </a:r>
          </a:p>
          <a:p>
            <a:pPr lvl="0"/>
            <a:r>
              <a:rPr lang="en-US" sz="1000" dirty="0">
                <a:solidFill>
                  <a:prstClr val="black"/>
                </a:solidFill>
                <a:highlight>
                  <a:srgbClr val="C0C0C0"/>
                </a:highlight>
                <a:latin typeface="Times New Roman" panose="02020603050405020304" pitchFamily="18" charset="0"/>
                <a:cs typeface="Times New Roman" panose="02020603050405020304" pitchFamily="18" charset="0"/>
              </a:rPr>
              <a:t>this-&gt;Icon = (cli::safe_cast&lt;System::Drawing::Icon^&gt;(resources-&gt;GetObject(</a:t>
            </a:r>
            <a:r>
              <a:rPr lang="en-US" sz="1000" dirty="0" err="1">
                <a:solidFill>
                  <a:prstClr val="black"/>
                </a:solidFill>
                <a:highlight>
                  <a:srgbClr val="C0C0C0"/>
                </a:highlight>
                <a:latin typeface="Times New Roman" panose="02020603050405020304" pitchFamily="18" charset="0"/>
                <a:cs typeface="Times New Roman" panose="02020603050405020304" pitchFamily="18" charset="0"/>
              </a:rPr>
              <a:t>L"$this.Icon</a:t>
            </a:r>
            <a:r>
              <a:rPr lang="en-US" sz="1000" dirty="0">
                <a:solidFill>
                  <a:prstClr val="black"/>
                </a:solidFill>
                <a:highlight>
                  <a:srgbClr val="C0C0C0"/>
                </a:highlight>
                <a:latin typeface="Times New Roman" panose="02020603050405020304" pitchFamily="18" charset="0"/>
                <a:cs typeface="Times New Roman" panose="02020603050405020304" pitchFamily="18" charset="0"/>
              </a:rPr>
              <a:t>")));</a:t>
            </a:r>
          </a:p>
          <a:p>
            <a:pPr lvl="0"/>
            <a:r>
              <a:rPr lang="en-US" sz="1000" dirty="0">
                <a:solidFill>
                  <a:prstClr val="black"/>
                </a:solidFill>
                <a:highlight>
                  <a:srgbClr val="FF00FF"/>
                </a:highlight>
                <a:latin typeface="Times New Roman" panose="02020603050405020304" pitchFamily="18" charset="0"/>
                <a:cs typeface="Times New Roman" panose="02020603050405020304" pitchFamily="18" charset="0"/>
              </a:rPr>
              <a:t>this-&gt;MaximizeBox = false;</a:t>
            </a:r>
          </a:p>
          <a:p>
            <a:pPr lvl="0"/>
            <a:r>
              <a:rPr lang="en-US" sz="1000" dirty="0">
                <a:solidFill>
                  <a:prstClr val="black"/>
                </a:solidFill>
                <a:highlight>
                  <a:srgbClr val="FF00FF"/>
                </a:highlight>
                <a:latin typeface="Times New Roman" panose="02020603050405020304" pitchFamily="18" charset="0"/>
                <a:cs typeface="Times New Roman" panose="02020603050405020304" pitchFamily="18" charset="0"/>
              </a:rPr>
              <a:t>this-&gt;Name = L"MyForm";</a:t>
            </a:r>
          </a:p>
          <a:p>
            <a:pPr lvl="0"/>
            <a:r>
              <a:rPr lang="ru-RU" sz="1000" dirty="0">
                <a:solidFill>
                  <a:prstClr val="black"/>
                </a:solidFill>
                <a:latin typeface="Times New Roman" panose="02020603050405020304" pitchFamily="18" charset="0"/>
                <a:cs typeface="Times New Roman" panose="02020603050405020304" pitchFamily="18" charset="0"/>
              </a:rPr>
              <a:t>this-&gt;Text = L"Оскорбляющий калькулятор";</a:t>
            </a:r>
          </a:p>
          <a:p>
            <a:pPr lvl="0"/>
            <a:r>
              <a:rPr lang="en-US" sz="1000" dirty="0">
                <a:solidFill>
                  <a:prstClr val="black"/>
                </a:solidFill>
                <a:latin typeface="Times New Roman" panose="02020603050405020304" pitchFamily="18" charset="0"/>
                <a:cs typeface="Times New Roman" panose="02020603050405020304" pitchFamily="18" charset="0"/>
              </a:rPr>
              <a:t>this-&gt;ResumeLayout(false);</a:t>
            </a:r>
          </a:p>
          <a:p>
            <a:pPr lvl="0"/>
            <a:r>
              <a:rPr lang="en-US" sz="1000" dirty="0">
                <a:solidFill>
                  <a:prstClr val="black"/>
                </a:solidFill>
                <a:latin typeface="Times New Roman" panose="02020603050405020304" pitchFamily="18" charset="0"/>
                <a:cs typeface="Times New Roman" panose="02020603050405020304" pitchFamily="18" charset="0"/>
              </a:rPr>
              <a:t>this-&gt;PerformLayout();</a:t>
            </a:r>
            <a:endParaRPr lang="ru-RU" sz="1000" dirty="0">
              <a:solidFill>
                <a:prstClr val="black"/>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28368689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33</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r>
              <a:rPr lang="ru-RU" sz="1400" dirty="0">
                <a:solidFill>
                  <a:prstClr val="black"/>
                </a:solidFill>
                <a:latin typeface="Times New Roman" panose="02020603050405020304" pitchFamily="18" charset="0"/>
                <a:cs typeface="Times New Roman" panose="02020603050405020304" pitchFamily="18" charset="0"/>
              </a:rPr>
              <a:t>А ещё ниже мы работаем уже с самим </a:t>
            </a:r>
            <a:r>
              <a:rPr lang="ru-RU" sz="1400" dirty="0">
                <a:solidFill>
                  <a:prstClr val="black"/>
                </a:solidFill>
                <a:highlight>
                  <a:srgbClr val="00FFFF"/>
                </a:highlight>
                <a:latin typeface="Times New Roman" panose="02020603050405020304" pitchFamily="18" charset="0"/>
                <a:cs typeface="Times New Roman" panose="02020603050405020304" pitchFamily="18" charset="0"/>
              </a:rPr>
              <a:t>окном приложения</a:t>
            </a:r>
            <a:r>
              <a:rPr lang="ru-RU" sz="1400" dirty="0">
                <a:solidFill>
                  <a:prstClr val="black"/>
                </a:solidFill>
                <a:latin typeface="Times New Roman" panose="02020603050405020304" pitchFamily="18" charset="0"/>
                <a:cs typeface="Times New Roman" panose="02020603050405020304" pitchFamily="18" charset="0"/>
              </a:rPr>
              <a:t>, </a:t>
            </a:r>
            <a:r>
              <a:rPr lang="ru-RU" sz="1400" dirty="0">
                <a:solidFill>
                  <a:prstClr val="black"/>
                </a:solidFill>
                <a:highlight>
                  <a:srgbClr val="FFFF00"/>
                </a:highlight>
                <a:latin typeface="Times New Roman" panose="02020603050405020304" pitchFamily="18" charset="0"/>
                <a:cs typeface="Times New Roman" panose="02020603050405020304" pitchFamily="18" charset="0"/>
              </a:rPr>
              <a:t>устанавливаем размер</a:t>
            </a:r>
            <a:r>
              <a:rPr lang="ru-RU" sz="1400" dirty="0">
                <a:solidFill>
                  <a:prstClr val="black"/>
                </a:solidFill>
                <a:latin typeface="Times New Roman" panose="02020603050405020304" pitchFamily="18" charset="0"/>
                <a:cs typeface="Times New Roman" panose="02020603050405020304" pitchFamily="18" charset="0"/>
              </a:rPr>
              <a:t>, </a:t>
            </a:r>
            <a:r>
              <a:rPr lang="ru-RU" sz="1400" dirty="0">
                <a:solidFill>
                  <a:prstClr val="black"/>
                </a:solidFill>
                <a:highlight>
                  <a:srgbClr val="00FF00"/>
                </a:highlight>
                <a:latin typeface="Times New Roman" panose="02020603050405020304" pitchFamily="18" charset="0"/>
                <a:cs typeface="Times New Roman" panose="02020603050405020304" pitchFamily="18" charset="0"/>
              </a:rPr>
              <a:t>поочерёдно добавляем графические элементы</a:t>
            </a:r>
            <a:r>
              <a:rPr lang="ru-RU" sz="1400" dirty="0">
                <a:solidFill>
                  <a:prstClr val="black"/>
                </a:solidFill>
                <a:latin typeface="Times New Roman" panose="02020603050405020304" pitchFamily="18" charset="0"/>
                <a:cs typeface="Times New Roman" panose="02020603050405020304" pitchFamily="18" charset="0"/>
              </a:rPr>
              <a:t>, </a:t>
            </a:r>
            <a:r>
              <a:rPr lang="ru-RU" sz="1400" dirty="0">
                <a:solidFill>
                  <a:prstClr val="black"/>
                </a:solidFill>
                <a:highlight>
                  <a:srgbClr val="C0C0C0"/>
                </a:highlight>
                <a:latin typeface="Times New Roman" panose="02020603050405020304" pitchFamily="18" charset="0"/>
                <a:cs typeface="Times New Roman" panose="02020603050405020304" pitchFamily="18" charset="0"/>
              </a:rPr>
              <a:t>устанавливаем иконку приложения</a:t>
            </a:r>
            <a:r>
              <a:rPr lang="ru-RU" sz="1400" dirty="0">
                <a:solidFill>
                  <a:prstClr val="black"/>
                </a:solidFill>
                <a:latin typeface="Times New Roman" panose="02020603050405020304" pitchFamily="18" charset="0"/>
                <a:cs typeface="Times New Roman" panose="02020603050405020304" pitchFamily="18" charset="0"/>
              </a:rPr>
              <a:t>, </a:t>
            </a:r>
            <a:r>
              <a:rPr lang="ru-RU" sz="1400" dirty="0">
                <a:solidFill>
                  <a:prstClr val="black"/>
                </a:solidFill>
                <a:highlight>
                  <a:srgbClr val="FF00FF"/>
                </a:highlight>
                <a:latin typeface="Times New Roman" panose="02020603050405020304" pitchFamily="18" charset="0"/>
                <a:cs typeface="Times New Roman" panose="02020603050405020304" pitchFamily="18" charset="0"/>
              </a:rPr>
              <a:t>отключаем свойства развёртывания и даём название</a:t>
            </a:r>
            <a:r>
              <a:rPr lang="ru-RU" sz="1400" dirty="0">
                <a:solidFill>
                  <a:prstClr val="black"/>
                </a:solidFill>
                <a:latin typeface="Times New Roman" panose="02020603050405020304" pitchFamily="18" charset="0"/>
                <a:cs typeface="Times New Roman" panose="02020603050405020304" pitchFamily="18" charset="0"/>
              </a:rPr>
              <a:t>.</a:t>
            </a:r>
            <a:endParaRPr lang="en-US" sz="1400" dirty="0">
              <a:solidFill>
                <a:prstClr val="black"/>
              </a:solidFill>
              <a:latin typeface="Times New Roman" panose="02020603050405020304" pitchFamily="18" charset="0"/>
              <a:cs typeface="Times New Roman" panose="02020603050405020304" pitchFamily="18" charset="0"/>
            </a:endParaRPr>
          </a:p>
          <a:p>
            <a:pPr lvl="0"/>
            <a:r>
              <a:rPr lang="ru-RU" sz="1400" dirty="0">
                <a:solidFill>
                  <a:prstClr val="black"/>
                </a:solidFill>
                <a:latin typeface="Times New Roman" panose="02020603050405020304" pitchFamily="18" charset="0"/>
                <a:cs typeface="Times New Roman" panose="02020603050405020304" pitchFamily="18" charset="0"/>
              </a:rPr>
              <a:t>На этом заканчивается практическая работа фреймворка. Ещё ниже идёт объявление событийных функций, хотя на самом деле система нам предлагает там же их и инициализировать, генерируя следующий код:</a:t>
            </a:r>
          </a:p>
          <a:p>
            <a:pPr lvl="0"/>
            <a:r>
              <a:rPr lang="en-US" sz="1000" dirty="0">
                <a:solidFill>
                  <a:prstClr val="black"/>
                </a:solidFill>
                <a:latin typeface="Times New Roman" panose="02020603050405020304" pitchFamily="18" charset="0"/>
                <a:cs typeface="Times New Roman" panose="02020603050405020304" pitchFamily="18" charset="0"/>
              </a:rPr>
              <a:t>System::Void button1_Click(System::Object^ sender, System::EventArgs^ e){}</a:t>
            </a:r>
          </a:p>
          <a:p>
            <a:pPr lvl="0"/>
            <a:endParaRPr lang="en-US" sz="1000" dirty="0">
              <a:solidFill>
                <a:prstClr val="black"/>
              </a:solidFill>
              <a:latin typeface="Times New Roman" panose="02020603050405020304" pitchFamily="18" charset="0"/>
              <a:cs typeface="Times New Roman" panose="02020603050405020304" pitchFamily="18" charset="0"/>
            </a:endParaRPr>
          </a:p>
          <a:p>
            <a:pPr lvl="0"/>
            <a:r>
              <a:rPr lang="ru-RU" sz="1400" dirty="0">
                <a:solidFill>
                  <a:prstClr val="black"/>
                </a:solidFill>
                <a:latin typeface="Times New Roman" panose="02020603050405020304" pitchFamily="18" charset="0"/>
                <a:cs typeface="Times New Roman" panose="02020603050405020304" pitchFamily="18" charset="0"/>
              </a:rPr>
              <a:t>Однако лёгким движением руки мы её превращаем в:</a:t>
            </a:r>
          </a:p>
          <a:p>
            <a:pPr lvl="0"/>
            <a:r>
              <a:rPr lang="en-US" sz="1000" dirty="0">
                <a:solidFill>
                  <a:prstClr val="black"/>
                </a:solidFill>
                <a:latin typeface="Times New Roman" panose="02020603050405020304" pitchFamily="18" charset="0"/>
                <a:cs typeface="Times New Roman" panose="02020603050405020304" pitchFamily="18" charset="0"/>
              </a:rPr>
              <a:t>System::Void button1_Click(System::Object^ sender, System::EventArgs^ e);</a:t>
            </a:r>
          </a:p>
          <a:p>
            <a:pPr lvl="0"/>
            <a:endParaRPr lang="en-US" sz="1000" dirty="0">
              <a:solidFill>
                <a:prstClr val="black"/>
              </a:solidFill>
              <a:latin typeface="Times New Roman" panose="02020603050405020304" pitchFamily="18" charset="0"/>
              <a:cs typeface="Times New Roman" panose="02020603050405020304" pitchFamily="18" charset="0"/>
            </a:endParaRPr>
          </a:p>
          <a:p>
            <a:pPr lvl="0"/>
            <a:r>
              <a:rPr lang="ru-RU" sz="1400" dirty="0">
                <a:solidFill>
                  <a:prstClr val="black"/>
                </a:solidFill>
                <a:latin typeface="Times New Roman" panose="02020603050405020304" pitchFamily="18" charset="0"/>
                <a:cs typeface="Times New Roman" panose="02020603050405020304" pitchFamily="18" charset="0"/>
              </a:rPr>
              <a:t>Ибо инициализации функций в заголовочном файле не место!</a:t>
            </a:r>
          </a:p>
          <a:p>
            <a:pPr lvl="0"/>
            <a:r>
              <a:rPr lang="ru-RU" sz="1400" dirty="0">
                <a:solidFill>
                  <a:prstClr val="black"/>
                </a:solidFill>
                <a:latin typeface="Times New Roman" panose="02020603050405020304" pitchFamily="18" charset="0"/>
                <a:cs typeface="Times New Roman" panose="02020603050405020304" pitchFamily="18" charset="0"/>
              </a:rPr>
              <a:t>В заголовочном файле место объявлению переменных и функций, чем мы и пользуемся, объявляя в нём все необходимые элементы.</a:t>
            </a:r>
          </a:p>
          <a:p>
            <a:pPr lvl="0"/>
            <a:endParaRPr lang="en-US" sz="1000" dirty="0">
              <a:solidFill>
                <a:prstClr val="black"/>
              </a:solidFill>
              <a:latin typeface="Times New Roman" panose="02020603050405020304" pitchFamily="18" charset="0"/>
              <a:cs typeface="Times New Roman" panose="02020603050405020304" pitchFamily="18" charset="0"/>
            </a:endParaRPr>
          </a:p>
          <a:p>
            <a:pPr lvl="0"/>
            <a:endParaRPr lang="ru-RU" sz="1400" dirty="0">
              <a:solidFill>
                <a:prstClr val="black"/>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77060697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34</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public: bool check = false;</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    bool check1 = false;</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bool check2 = false;</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char sym_gl;</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String^ last;</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String^ fin;</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String^ list1;</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String^ list2;</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String^ temp1;</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String^ temp2;</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String^ temp3;</a:t>
            </a: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
        <p:nvSpPr>
          <p:cNvPr id="2" name="Прямоугольник 1">
            <a:extLst>
              <a:ext uri="{FF2B5EF4-FFF2-40B4-BE49-F238E27FC236}">
                <a16:creationId xmlns:a16="http://schemas.microsoft.com/office/drawing/2014/main" id="{A082310B-6134-482A-BD4E-E7B1F191EFFF}"/>
              </a:ext>
            </a:extLst>
          </p:cNvPr>
          <p:cNvSpPr/>
          <p:nvPr/>
        </p:nvSpPr>
        <p:spPr>
          <a:xfrm>
            <a:off x="3375660" y="1800000"/>
            <a:ext cx="3491160" cy="2051820"/>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void list(String^);</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String^ ret(std::string str, char ch);</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std::string conv(String^ str);</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String^ perc(std::string str1, std::string str2);</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String^ equals(std::string str1, std::string str2);</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String^ pow(double answer);</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String^ oneon(double answer);</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String^ sqrtf(double answer);</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double ret1(std::string str);</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String^ ret2(String^ str);</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String^ rand1();</a:t>
            </a:r>
          </a:p>
          <a:p>
            <a:pPr algn="ctr"/>
            <a:endParaRPr lang="ru-RU" dirty="0"/>
          </a:p>
        </p:txBody>
      </p:sp>
    </p:spTree>
    <p:extLst>
      <p:ext uri="{BB962C8B-B14F-4D97-AF65-F5344CB8AC3E}">
        <p14:creationId xmlns:p14="http://schemas.microsoft.com/office/powerpoint/2010/main" val="13518027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35</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На этом и заканчивается наш заголовочный файл MyForm.h. И переходим мы уже к основному файлу Events.cpp. Замечу кстати, что файл Events.h у нас так и остался до конца пустым.</a:t>
            </a:r>
            <a:endParaRPr lang="en-US" sz="1400" dirty="0">
              <a:solidFill>
                <a:schemeClr val="bg2">
                  <a:lumMod val="10000"/>
                </a:schemeClr>
              </a:solidFill>
              <a:latin typeface="Times New Roman" panose="02020603050405020304" pitchFamily="18" charset="0"/>
              <a:cs typeface="Times New Roman" panose="02020603050405020304" pitchFamily="18" charset="0"/>
            </a:endParaRP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#include "Events.h"</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#include "MyForm.h"</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#include &lt;iostream&gt;</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#include &lt;cstring&gt;</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#include &lt;msclr\marshal_cppstd.h&gt;</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#include &lt;fstream&gt;</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#include &lt;math.h&gt;</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#include &lt;stdlib.h&gt;</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#include &lt;cstdlib&gt;</a:t>
            </a: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#include &lt;ctime&gt;</a:t>
            </a:r>
          </a:p>
          <a:p>
            <a:pPr lvl="0">
              <a:defRPr/>
            </a:pPr>
            <a:endParaRPr lang="en-US" sz="1000" dirty="0">
              <a:solidFill>
                <a:schemeClr val="bg2">
                  <a:lumMod val="10000"/>
                </a:schemeClr>
              </a:solidFill>
              <a:latin typeface="Times New Roman" panose="02020603050405020304" pitchFamily="18" charset="0"/>
              <a:cs typeface="Times New Roman" panose="02020603050405020304" pitchFamily="18" charset="0"/>
            </a:endParaRPr>
          </a:p>
          <a:p>
            <a:pPr lvl="0">
              <a:defRPr/>
            </a:pPr>
            <a:r>
              <a:rPr lang="en-US" sz="1000" dirty="0">
                <a:solidFill>
                  <a:schemeClr val="bg2">
                    <a:lumMod val="10000"/>
                  </a:schemeClr>
                </a:solidFill>
                <a:latin typeface="Times New Roman" panose="02020603050405020304" pitchFamily="18" charset="0"/>
                <a:cs typeface="Times New Roman" panose="02020603050405020304" pitchFamily="18" charset="0"/>
              </a:rPr>
              <a:t>using namespace Project1;</a:t>
            </a:r>
          </a:p>
          <a:p>
            <a:pPr lvl="0">
              <a:defRPr/>
            </a:pPr>
            <a:endParaRPr lang="en-US" sz="1000" dirty="0">
              <a:solidFill>
                <a:schemeClr val="bg2">
                  <a:lumMod val="10000"/>
                </a:schemeClr>
              </a:solidFill>
              <a:latin typeface="Times New Roman" panose="02020603050405020304" pitchFamily="18" charset="0"/>
              <a:cs typeface="Times New Roman" panose="02020603050405020304" pitchFamily="18" charset="0"/>
            </a:endParaRPr>
          </a:p>
          <a:p>
            <a:pPr lvl="0">
              <a:defRPr/>
            </a:pPr>
            <a:r>
              <a:rPr lang="en-US" sz="1000" dirty="0">
                <a:solidFill>
                  <a:schemeClr val="bg2">
                    <a:lumMod val="10000"/>
                  </a:schemeClr>
                </a:solidFill>
                <a:highlight>
                  <a:srgbClr val="FFFF00"/>
                </a:highlight>
                <a:latin typeface="Times New Roman" panose="02020603050405020304" pitchFamily="18" charset="0"/>
                <a:cs typeface="Times New Roman" panose="02020603050405020304" pitchFamily="18" charset="0"/>
              </a:rPr>
              <a:t>std::ofstream outfile("D://vs//projects//Project1//logs.txt");</a:t>
            </a:r>
          </a:p>
          <a:p>
            <a:pPr lvl="0">
              <a:defRPr/>
            </a:pPr>
            <a:endParaRPr lang="ru-RU" sz="1400" dirty="0">
              <a:solidFill>
                <a:schemeClr val="bg2">
                  <a:lumMod val="10000"/>
                </a:schemeClr>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
        <p:nvSpPr>
          <p:cNvPr id="2" name="Прямоугольник 1">
            <a:extLst>
              <a:ext uri="{FF2B5EF4-FFF2-40B4-BE49-F238E27FC236}">
                <a16:creationId xmlns:a16="http://schemas.microsoft.com/office/drawing/2014/main" id="{C4DF6126-D2CC-4B00-9F20-D9096126DB65}"/>
              </a:ext>
            </a:extLst>
          </p:cNvPr>
          <p:cNvSpPr/>
          <p:nvPr/>
        </p:nvSpPr>
        <p:spPr>
          <a:xfrm>
            <a:off x="3246120" y="2290316"/>
            <a:ext cx="3917880" cy="2579341"/>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lvl="0"/>
            <a:r>
              <a:rPr lang="ru-RU" sz="1400" dirty="0">
                <a:solidFill>
                  <a:prstClr val="black"/>
                </a:solidFill>
                <a:latin typeface="Times New Roman" panose="02020603050405020304" pitchFamily="18" charset="0"/>
                <a:cs typeface="Times New Roman" panose="02020603050405020304" pitchFamily="18" charset="0"/>
              </a:rPr>
              <a:t>Подключаем все необходимые библиотеки, не забывая конечно же подключить заголовочный файл, и </a:t>
            </a:r>
            <a:r>
              <a:rPr lang="ru-RU" sz="1400" dirty="0">
                <a:solidFill>
                  <a:prstClr val="black"/>
                </a:solidFill>
                <a:highlight>
                  <a:srgbClr val="FFFF00"/>
                </a:highlight>
                <a:latin typeface="Times New Roman" panose="02020603050405020304" pitchFamily="18" charset="0"/>
                <a:cs typeface="Times New Roman" panose="02020603050405020304" pitchFamily="18" charset="0"/>
              </a:rPr>
              <a:t>создаём небольшой файлик в проекте</a:t>
            </a:r>
            <a:r>
              <a:rPr lang="ru-RU" sz="1400" dirty="0">
                <a:solidFill>
                  <a:prstClr val="black"/>
                </a:solidFill>
                <a:latin typeface="Times New Roman" panose="02020603050405020304" pitchFamily="18" charset="0"/>
                <a:cs typeface="Times New Roman" panose="02020603050405020304" pitchFamily="18" charset="0"/>
              </a:rPr>
              <a:t>, куда будем выводить логи.</a:t>
            </a:r>
          </a:p>
          <a:p>
            <a:pPr lvl="0"/>
            <a:r>
              <a:rPr lang="ru-RU" sz="1400" dirty="0">
                <a:solidFill>
                  <a:prstClr val="black"/>
                </a:solidFill>
                <a:latin typeface="Times New Roman" panose="02020603050405020304" pitchFamily="18" charset="0"/>
                <a:cs typeface="Times New Roman" panose="02020603050405020304" pitchFamily="18" charset="0"/>
              </a:rPr>
              <a:t>Полностью логику разбирать мы, конечно же, не будем, можно лишь пробежаться по некоторым ключевым моментам.</a:t>
            </a:r>
          </a:p>
          <a:p>
            <a:pPr lvl="0"/>
            <a:r>
              <a:rPr lang="ru-RU" sz="1400" dirty="0">
                <a:solidFill>
                  <a:prstClr val="black"/>
                </a:solidFill>
                <a:latin typeface="Times New Roman" panose="02020603050405020304" pitchFamily="18" charset="0"/>
                <a:cs typeface="Times New Roman" panose="02020603050405020304" pitchFamily="18" charset="0"/>
              </a:rPr>
              <a:t>Во-первых, главная идея реализуется через оператор множественного выбора </a:t>
            </a:r>
            <a:r>
              <a:rPr lang="en-US" sz="1400" dirty="0">
                <a:solidFill>
                  <a:prstClr val="black"/>
                </a:solidFill>
                <a:latin typeface="Times New Roman" panose="02020603050405020304" pitchFamily="18" charset="0"/>
                <a:cs typeface="Times New Roman" panose="02020603050405020304" pitchFamily="18" charset="0"/>
              </a:rPr>
              <a:t>switch </a:t>
            </a:r>
            <a:r>
              <a:rPr lang="ru-RU" sz="1400" dirty="0">
                <a:solidFill>
                  <a:prstClr val="black"/>
                </a:solidFill>
                <a:latin typeface="Times New Roman" panose="02020603050405020304" pitchFamily="18" charset="0"/>
                <a:cs typeface="Times New Roman" panose="02020603050405020304" pitchFamily="18" charset="0"/>
              </a:rPr>
              <a:t>и функции </a:t>
            </a:r>
            <a:r>
              <a:rPr lang="en-US" sz="1400" dirty="0">
                <a:solidFill>
                  <a:prstClr val="black"/>
                </a:solidFill>
                <a:latin typeface="Times New Roman" panose="02020603050405020304" pitchFamily="18" charset="0"/>
                <a:cs typeface="Times New Roman" panose="02020603050405020304" pitchFamily="18" charset="0"/>
              </a:rPr>
              <a:t>rand() </a:t>
            </a:r>
            <a:r>
              <a:rPr lang="ru-RU" sz="1400" dirty="0">
                <a:solidFill>
                  <a:prstClr val="black"/>
                </a:solidFill>
                <a:latin typeface="Times New Roman" panose="02020603050405020304" pitchFamily="18" charset="0"/>
                <a:cs typeface="Times New Roman" panose="02020603050405020304" pitchFamily="18" charset="0"/>
              </a:rPr>
              <a:t>и </a:t>
            </a:r>
            <a:r>
              <a:rPr lang="en-US" sz="1400" dirty="0">
                <a:solidFill>
                  <a:prstClr val="black"/>
                </a:solidFill>
                <a:latin typeface="Times New Roman" panose="02020603050405020304" pitchFamily="18" charset="0"/>
                <a:cs typeface="Times New Roman" panose="02020603050405020304" pitchFamily="18" charset="0"/>
              </a:rPr>
              <a:t>srand()</a:t>
            </a:r>
            <a:r>
              <a:rPr lang="ru-RU" sz="1400" dirty="0">
                <a:solidFill>
                  <a:prstClr val="black"/>
                </a:solidFill>
                <a:latin typeface="Times New Roman" panose="02020603050405020304" pitchFamily="18" charset="0"/>
                <a:cs typeface="Times New Roman" panose="02020603050405020304" pitchFamily="18" charset="0"/>
              </a:rPr>
              <a:t>.</a:t>
            </a:r>
            <a:endParaRPr lang="en-US" sz="1400" dirty="0">
              <a:solidFill>
                <a:prstClr val="black"/>
              </a:solidFill>
              <a:latin typeface="Times New Roman" panose="02020603050405020304" pitchFamily="18" charset="0"/>
              <a:cs typeface="Times New Roman" panose="02020603050405020304" pitchFamily="18" charset="0"/>
            </a:endParaRPr>
          </a:p>
          <a:p>
            <a:pPr algn="ctr"/>
            <a:endParaRPr lang="ru-RU" dirty="0"/>
          </a:p>
        </p:txBody>
      </p:sp>
    </p:spTree>
    <p:extLst>
      <p:ext uri="{BB962C8B-B14F-4D97-AF65-F5344CB8AC3E}">
        <p14:creationId xmlns:p14="http://schemas.microsoft.com/office/powerpoint/2010/main" val="238525513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36</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r>
              <a:rPr lang="en-US" sz="1000" dirty="0">
                <a:solidFill>
                  <a:prstClr val="black"/>
                </a:solidFill>
                <a:latin typeface="Times New Roman" panose="02020603050405020304" pitchFamily="18" charset="0"/>
                <a:cs typeface="Times New Roman" panose="02020603050405020304" pitchFamily="18" charset="0"/>
              </a:rPr>
              <a:t>String^ </a:t>
            </a:r>
            <a:r>
              <a:rPr lang="en-US" sz="1000" dirty="0">
                <a:solidFill>
                  <a:prstClr val="black"/>
                </a:solidFill>
                <a:highlight>
                  <a:srgbClr val="FFFF00"/>
                </a:highlight>
                <a:latin typeface="Times New Roman" panose="02020603050405020304" pitchFamily="18" charset="0"/>
                <a:cs typeface="Times New Roman" panose="02020603050405020304" pitchFamily="18" charset="0"/>
              </a:rPr>
              <a:t>MyForm::</a:t>
            </a:r>
            <a:r>
              <a:rPr lang="en-US" sz="1000" dirty="0">
                <a:solidFill>
                  <a:prstClr val="black"/>
                </a:solidFill>
                <a:latin typeface="Times New Roman" panose="02020603050405020304" pitchFamily="18" charset="0"/>
                <a:cs typeface="Times New Roman" panose="02020603050405020304" pitchFamily="18" charset="0"/>
              </a:rPr>
              <a:t>rand1()</a:t>
            </a:r>
          </a:p>
          <a:p>
            <a:pPr lvl="0"/>
            <a:r>
              <a:rPr lang="ru-RU" sz="1000" dirty="0">
                <a:solidFill>
                  <a:prstClr val="black"/>
                </a:solidFill>
                <a:latin typeface="Times New Roman" panose="02020603050405020304" pitchFamily="18" charset="0"/>
                <a:cs typeface="Times New Roman" panose="02020603050405020304" pitchFamily="18" charset="0"/>
              </a:rPr>
              <a:t>{</a:t>
            </a:r>
          </a:p>
          <a:p>
            <a:pPr lvl="0"/>
            <a:r>
              <a:rPr lang="en-US" sz="1000" dirty="0">
                <a:solidFill>
                  <a:prstClr val="black"/>
                </a:solidFill>
                <a:latin typeface="Times New Roman" panose="02020603050405020304" pitchFamily="18" charset="0"/>
                <a:cs typeface="Times New Roman" panose="02020603050405020304" pitchFamily="18" charset="0"/>
              </a:rPr>
              <a:t>srand(time(0));</a:t>
            </a:r>
          </a:p>
          <a:p>
            <a:pPr lvl="0"/>
            <a:r>
              <a:rPr lang="en-US" sz="1000" dirty="0">
                <a:solidFill>
                  <a:prstClr val="black"/>
                </a:solidFill>
                <a:latin typeface="Times New Roman" panose="02020603050405020304" pitchFamily="18" charset="0"/>
                <a:cs typeface="Times New Roman" panose="02020603050405020304" pitchFamily="18" charset="0"/>
              </a:rPr>
              <a:t>int i;</a:t>
            </a:r>
          </a:p>
          <a:p>
            <a:pPr lvl="0"/>
            <a:r>
              <a:rPr lang="en-US" sz="1000" dirty="0">
                <a:solidFill>
                  <a:prstClr val="black"/>
                </a:solidFill>
                <a:latin typeface="Times New Roman" panose="02020603050405020304" pitchFamily="18" charset="0"/>
                <a:cs typeface="Times New Roman" panose="02020603050405020304" pitchFamily="18" charset="0"/>
              </a:rPr>
              <a:t>i = rand() % 20;</a:t>
            </a:r>
          </a:p>
          <a:p>
            <a:pPr lvl="0"/>
            <a:r>
              <a:rPr lang="en-US" sz="1000" dirty="0">
                <a:solidFill>
                  <a:prstClr val="black"/>
                </a:solidFill>
                <a:latin typeface="Times New Roman" panose="02020603050405020304" pitchFamily="18" charset="0"/>
                <a:cs typeface="Times New Roman" panose="02020603050405020304" pitchFamily="18" charset="0"/>
              </a:rPr>
              <a:t>switch (i)</a:t>
            </a:r>
          </a:p>
          <a:p>
            <a:pPr lvl="0"/>
            <a:r>
              <a:rPr lang="ru-RU" sz="1000" dirty="0">
                <a:solidFill>
                  <a:prstClr val="black"/>
                </a:solidFill>
                <a:latin typeface="Times New Roman" panose="02020603050405020304" pitchFamily="18" charset="0"/>
                <a:cs typeface="Times New Roman" panose="02020603050405020304" pitchFamily="18" charset="0"/>
              </a:rPr>
              <a:t>{</a:t>
            </a:r>
          </a:p>
          <a:p>
            <a:pPr lvl="0"/>
            <a:r>
              <a:rPr lang="en-US" sz="1000" dirty="0">
                <a:solidFill>
                  <a:prstClr val="black"/>
                </a:solidFill>
                <a:latin typeface="Times New Roman" panose="02020603050405020304" pitchFamily="18" charset="0"/>
                <a:cs typeface="Times New Roman" panose="02020603050405020304" pitchFamily="18" charset="0"/>
              </a:rPr>
              <a:t>case 0:</a:t>
            </a:r>
          </a:p>
          <a:p>
            <a:pPr lvl="0"/>
            <a:r>
              <a:rPr lang="en-US" sz="1000" dirty="0">
                <a:solidFill>
                  <a:prstClr val="black"/>
                </a:solidFill>
                <a:latin typeface="Times New Roman" panose="02020603050405020304" pitchFamily="18" charset="0"/>
                <a:cs typeface="Times New Roman" panose="02020603050405020304" pitchFamily="18" charset="0"/>
              </a:rPr>
              <a:t>return "Dumb";</a:t>
            </a:r>
          </a:p>
          <a:p>
            <a:pPr lvl="0"/>
            <a:r>
              <a:rPr lang="en-US" sz="1000" dirty="0">
                <a:solidFill>
                  <a:prstClr val="black"/>
                </a:solidFill>
                <a:latin typeface="Times New Roman" panose="02020603050405020304" pitchFamily="18" charset="0"/>
                <a:cs typeface="Times New Roman" panose="02020603050405020304" pitchFamily="18" charset="0"/>
              </a:rPr>
              <a:t>break;</a:t>
            </a:r>
          </a:p>
          <a:p>
            <a:pPr lvl="0"/>
            <a:r>
              <a:rPr lang="en-US" sz="1000" dirty="0">
                <a:solidFill>
                  <a:prstClr val="black"/>
                </a:solidFill>
                <a:latin typeface="Times New Roman" panose="02020603050405020304" pitchFamily="18" charset="0"/>
                <a:cs typeface="Times New Roman" panose="02020603050405020304" pitchFamily="18" charset="0"/>
              </a:rPr>
              <a:t>case 1:</a:t>
            </a:r>
          </a:p>
          <a:p>
            <a:pPr lvl="0"/>
            <a:r>
              <a:rPr lang="en-US" sz="1000" dirty="0">
                <a:solidFill>
                  <a:prstClr val="black"/>
                </a:solidFill>
                <a:latin typeface="Times New Roman" panose="02020603050405020304" pitchFamily="18" charset="0"/>
                <a:cs typeface="Times New Roman" panose="02020603050405020304" pitchFamily="18" charset="0"/>
              </a:rPr>
              <a:t>return "Idiot";</a:t>
            </a:r>
          </a:p>
          <a:p>
            <a:pPr lvl="0"/>
            <a:r>
              <a:rPr lang="en-US" sz="1000" dirty="0">
                <a:solidFill>
                  <a:prstClr val="black"/>
                </a:solidFill>
                <a:latin typeface="Times New Roman" panose="02020603050405020304" pitchFamily="18" charset="0"/>
                <a:cs typeface="Times New Roman" panose="02020603050405020304" pitchFamily="18" charset="0"/>
              </a:rPr>
              <a:t>break;</a:t>
            </a:r>
          </a:p>
          <a:p>
            <a:pPr lvl="0"/>
            <a:r>
              <a:rPr lang="en-US" sz="1000" dirty="0">
                <a:solidFill>
                  <a:prstClr val="black"/>
                </a:solidFill>
                <a:latin typeface="Times New Roman" panose="02020603050405020304" pitchFamily="18" charset="0"/>
                <a:cs typeface="Times New Roman" panose="02020603050405020304" pitchFamily="18" charset="0"/>
              </a:rPr>
              <a:t>case 2:</a:t>
            </a:r>
          </a:p>
          <a:p>
            <a:pPr lvl="0"/>
            <a:r>
              <a:rPr lang="en-US" sz="1000" dirty="0">
                <a:solidFill>
                  <a:prstClr val="black"/>
                </a:solidFill>
                <a:latin typeface="Times New Roman" panose="02020603050405020304" pitchFamily="18" charset="0"/>
                <a:cs typeface="Times New Roman" panose="02020603050405020304" pitchFamily="18" charset="0"/>
              </a:rPr>
              <a:t>return "Stupid";</a:t>
            </a:r>
          </a:p>
          <a:p>
            <a:pPr lvl="0"/>
            <a:r>
              <a:rPr lang="en-US" sz="1000" dirty="0">
                <a:solidFill>
                  <a:prstClr val="black"/>
                </a:solidFill>
                <a:latin typeface="Times New Roman" panose="02020603050405020304" pitchFamily="18" charset="0"/>
                <a:cs typeface="Times New Roman" panose="02020603050405020304" pitchFamily="18" charset="0"/>
              </a:rPr>
              <a:t>break;</a:t>
            </a:r>
          </a:p>
          <a:p>
            <a:pPr lvl="0"/>
            <a:r>
              <a:rPr lang="en-US" sz="1000" dirty="0">
                <a:solidFill>
                  <a:prstClr val="black"/>
                </a:solidFill>
                <a:latin typeface="Times New Roman" panose="02020603050405020304" pitchFamily="18" charset="0"/>
                <a:cs typeface="Times New Roman" panose="02020603050405020304" pitchFamily="18" charset="0"/>
              </a:rPr>
              <a:t>…</a:t>
            </a:r>
          </a:p>
          <a:p>
            <a:pPr lvl="0"/>
            <a:r>
              <a:rPr lang="ru-RU" sz="1000" dirty="0">
                <a:solidFill>
                  <a:prstClr val="black"/>
                </a:solidFill>
                <a:latin typeface="Times New Roman" panose="02020603050405020304" pitchFamily="18" charset="0"/>
                <a:cs typeface="Times New Roman" panose="02020603050405020304" pitchFamily="18" charset="0"/>
              </a:rPr>
              <a:t>}</a:t>
            </a:r>
          </a:p>
          <a:p>
            <a:pPr lvl="0"/>
            <a:endParaRPr lang="ru-RU" sz="1400" dirty="0">
              <a:solidFill>
                <a:prstClr val="black"/>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
        <p:nvSpPr>
          <p:cNvPr id="2" name="Прямоугольник 1">
            <a:extLst>
              <a:ext uri="{FF2B5EF4-FFF2-40B4-BE49-F238E27FC236}">
                <a16:creationId xmlns:a16="http://schemas.microsoft.com/office/drawing/2014/main" id="{80BFEA09-D7BF-48B0-A542-D1EB524ACB10}"/>
              </a:ext>
            </a:extLst>
          </p:cNvPr>
          <p:cNvSpPr/>
          <p:nvPr/>
        </p:nvSpPr>
        <p:spPr>
          <a:xfrm>
            <a:off x="2125980" y="1800000"/>
            <a:ext cx="5038020" cy="2855820"/>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t" anchorCtr="0"/>
          <a:lstStyle/>
          <a:p>
            <a:pPr algn="ctr"/>
            <a:r>
              <a:rPr lang="ru-RU" sz="1400" dirty="0">
                <a:solidFill>
                  <a:prstClr val="black"/>
                </a:solidFill>
                <a:latin typeface="Times New Roman" panose="02020603050405020304" pitchFamily="18" charset="0"/>
                <a:cs typeface="Times New Roman" panose="02020603050405020304" pitchFamily="18" charset="0"/>
              </a:rPr>
              <a:t>После указания типа и перед названием функций обязательно нужно указывать </a:t>
            </a:r>
            <a:r>
              <a:rPr lang="ru-RU" sz="1400" dirty="0">
                <a:solidFill>
                  <a:prstClr val="black"/>
                </a:solidFill>
                <a:highlight>
                  <a:srgbClr val="FFFF00"/>
                </a:highlight>
                <a:latin typeface="Times New Roman" panose="02020603050405020304" pitchFamily="18" charset="0"/>
                <a:cs typeface="Times New Roman" panose="02020603050405020304" pitchFamily="18" charset="0"/>
              </a:rPr>
              <a:t>принадлежность к классу </a:t>
            </a:r>
            <a:r>
              <a:rPr lang="en-US" sz="1400" dirty="0">
                <a:solidFill>
                  <a:prstClr val="black"/>
                </a:solidFill>
                <a:highlight>
                  <a:srgbClr val="FFFF00"/>
                </a:highlight>
                <a:latin typeface="Times New Roman" panose="02020603050405020304" pitchFamily="18" charset="0"/>
                <a:cs typeface="Times New Roman" panose="02020603050405020304" pitchFamily="18" charset="0"/>
              </a:rPr>
              <a:t>MyForm</a:t>
            </a:r>
            <a:r>
              <a:rPr lang="en-US" sz="1400" dirty="0">
                <a:solidFill>
                  <a:prstClr val="black"/>
                </a:solidFill>
                <a:latin typeface="Times New Roman" panose="02020603050405020304" pitchFamily="18" charset="0"/>
                <a:cs typeface="Times New Roman" panose="02020603050405020304" pitchFamily="18" charset="0"/>
              </a:rPr>
              <a:t>, </a:t>
            </a:r>
            <a:r>
              <a:rPr lang="ru-RU" sz="1400" dirty="0">
                <a:solidFill>
                  <a:prstClr val="black"/>
                </a:solidFill>
                <a:latin typeface="Times New Roman" panose="02020603050405020304" pitchFamily="18" charset="0"/>
                <a:cs typeface="Times New Roman" panose="02020603050405020304" pitchFamily="18" charset="0"/>
              </a:rPr>
              <a:t>т.к. инициализацию мы проводим в совершенно другом, не связанном с ним файле.</a:t>
            </a:r>
          </a:p>
          <a:p>
            <a:pPr algn="ctr"/>
            <a:endParaRPr lang="ru-RU" dirty="0"/>
          </a:p>
        </p:txBody>
      </p:sp>
    </p:spTree>
    <p:extLst>
      <p:ext uri="{BB962C8B-B14F-4D97-AF65-F5344CB8AC3E}">
        <p14:creationId xmlns:p14="http://schemas.microsoft.com/office/powerpoint/2010/main" val="31960701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37</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Вместо того, чтобы пытаться динамически читать ввод с кнопок или записывать их куда-то в файл, мы решаем эту задачу крайне просто. Все значения всё равно записываются в блоки (текст боксы), и для логики нам абсолютно не будет важно, стирал ли пользователь что-то в процессе ввода, изменял ли что-то или добавлял. Всё, что нам интересно, будет лежать в конечном варианте уже в том самом текстовом блоке. Таким образом мы наблюдаем довольно уникальную ситуацию, когда значения передаются уже из графического интерфейса прямо в функции, не находясь при этом в коде.</a:t>
            </a:r>
          </a:p>
          <a:p>
            <a:pPr lvl="0">
              <a:defRPr/>
            </a:pPr>
            <a:endParaRPr lang="ru-RU" sz="1400" dirty="0">
              <a:solidFill>
                <a:schemeClr val="bg2">
                  <a:lumMod val="10000"/>
                </a:schemeClr>
              </a:solidFill>
              <a:latin typeface="Times New Roman" panose="02020603050405020304" pitchFamily="18" charset="0"/>
              <a:cs typeface="Times New Roman" panose="02020603050405020304" pitchFamily="18" charset="0"/>
            </a:endParaRPr>
          </a:p>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Почти все событийные функции занимают 5-6 строчек кода, исключение составляет лишь 0, так как  для неё пришлось писать ограничения на месте.</a:t>
            </a: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35038264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38</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r>
              <a:rPr lang="ru-RU" sz="1400" dirty="0">
                <a:solidFill>
                  <a:prstClr val="black"/>
                </a:solidFill>
                <a:latin typeface="Times New Roman" panose="02020603050405020304" pitchFamily="18" charset="0"/>
                <a:cs typeface="Times New Roman" panose="02020603050405020304" pitchFamily="18" charset="0"/>
              </a:rPr>
              <a:t>Общий вид цифровых кнопок:</a:t>
            </a:r>
          </a:p>
          <a:p>
            <a:pPr lvl="0"/>
            <a:endParaRPr lang="ru-RU" sz="1400" dirty="0">
              <a:solidFill>
                <a:prstClr val="black"/>
              </a:solidFill>
              <a:latin typeface="Times New Roman" panose="02020603050405020304" pitchFamily="18" charset="0"/>
              <a:cs typeface="Times New Roman" panose="02020603050405020304" pitchFamily="18" charset="0"/>
            </a:endParaRPr>
          </a:p>
          <a:p>
            <a:pPr lvl="0"/>
            <a:r>
              <a:rPr lang="en-US" sz="1000" dirty="0">
                <a:solidFill>
                  <a:prstClr val="black"/>
                </a:solidFill>
                <a:latin typeface="Times New Roman" panose="02020603050405020304" pitchFamily="18" charset="0"/>
                <a:cs typeface="Times New Roman" panose="02020603050405020304" pitchFamily="18" charset="0"/>
              </a:rPr>
              <a:t>System::Void MyForm::button8_Click(System::Object^ sender, System::EventArgs^ e)</a:t>
            </a:r>
          </a:p>
          <a:p>
            <a:pPr lvl="0"/>
            <a:r>
              <a:rPr lang="ru-RU" sz="1000" dirty="0">
                <a:solidFill>
                  <a:prstClr val="black"/>
                </a:solidFill>
                <a:latin typeface="Times New Roman" panose="02020603050405020304" pitchFamily="18" charset="0"/>
                <a:cs typeface="Times New Roman" panose="02020603050405020304" pitchFamily="18" charset="0"/>
              </a:rPr>
              <a:t>{</a:t>
            </a:r>
          </a:p>
          <a:p>
            <a:pPr lvl="0"/>
            <a:r>
              <a:rPr lang="en-US" sz="1000" dirty="0">
                <a:solidFill>
                  <a:prstClr val="black"/>
                </a:solidFill>
                <a:highlight>
                  <a:srgbClr val="FFFF00"/>
                </a:highlight>
                <a:latin typeface="Times New Roman" panose="02020603050405020304" pitchFamily="18" charset="0"/>
                <a:cs typeface="Times New Roman" panose="02020603050405020304" pitchFamily="18" charset="0"/>
              </a:rPr>
              <a:t>label1-&gt;Text = </a:t>
            </a:r>
            <a:r>
              <a:rPr lang="en-US" sz="1000" dirty="0">
                <a:solidFill>
                  <a:prstClr val="black"/>
                </a:solidFill>
                <a:latin typeface="Times New Roman" panose="02020603050405020304" pitchFamily="18" charset="0"/>
                <a:cs typeface="Times New Roman" panose="02020603050405020304" pitchFamily="18" charset="0"/>
              </a:rPr>
              <a:t>ret(conv(System::Convert::ToString(</a:t>
            </a:r>
            <a:r>
              <a:rPr lang="en-US" sz="1000" dirty="0">
                <a:solidFill>
                  <a:prstClr val="black"/>
                </a:solidFill>
                <a:highlight>
                  <a:srgbClr val="00FFFF"/>
                </a:highlight>
                <a:latin typeface="Times New Roman" panose="02020603050405020304" pitchFamily="18" charset="0"/>
                <a:cs typeface="Times New Roman" panose="02020603050405020304" pitchFamily="18" charset="0"/>
              </a:rPr>
              <a:t>label1-&gt;Text</a:t>
            </a:r>
            <a:r>
              <a:rPr lang="en-US" sz="1000" dirty="0">
                <a:solidFill>
                  <a:prstClr val="black"/>
                </a:solidFill>
                <a:latin typeface="Times New Roman" panose="02020603050405020304" pitchFamily="18" charset="0"/>
                <a:cs typeface="Times New Roman" panose="02020603050405020304" pitchFamily="18" charset="0"/>
              </a:rPr>
              <a:t>)), </a:t>
            </a:r>
            <a:r>
              <a:rPr lang="en-US" sz="1000" dirty="0">
                <a:solidFill>
                  <a:prstClr val="black"/>
                </a:solidFill>
                <a:highlight>
                  <a:srgbClr val="00FF00"/>
                </a:highlight>
                <a:latin typeface="Times New Roman" panose="02020603050405020304" pitchFamily="18" charset="0"/>
                <a:cs typeface="Times New Roman" panose="02020603050405020304" pitchFamily="18" charset="0"/>
              </a:rPr>
              <a:t>'1'</a:t>
            </a:r>
            <a:r>
              <a:rPr lang="en-US" sz="1000" dirty="0">
                <a:solidFill>
                  <a:prstClr val="black"/>
                </a:solidFill>
                <a:latin typeface="Times New Roman" panose="02020603050405020304" pitchFamily="18" charset="0"/>
                <a:cs typeface="Times New Roman" panose="02020603050405020304" pitchFamily="18" charset="0"/>
              </a:rPr>
              <a:t>);</a:t>
            </a:r>
          </a:p>
          <a:p>
            <a:pPr lvl="0"/>
            <a:r>
              <a:rPr lang="ru-RU" sz="1000" dirty="0">
                <a:solidFill>
                  <a:prstClr val="black"/>
                </a:solidFill>
                <a:latin typeface="Times New Roman" panose="02020603050405020304" pitchFamily="18" charset="0"/>
                <a:cs typeface="Times New Roman" panose="02020603050405020304" pitchFamily="18" charset="0"/>
              </a:rPr>
              <a:t>}</a:t>
            </a:r>
          </a:p>
          <a:p>
            <a:pPr lvl="0"/>
            <a:endParaRPr lang="ru-RU" sz="1400" dirty="0">
              <a:solidFill>
                <a:prstClr val="black"/>
              </a:solidFill>
              <a:latin typeface="Times New Roman" panose="02020603050405020304" pitchFamily="18" charset="0"/>
              <a:cs typeface="Times New Roman" panose="02020603050405020304" pitchFamily="18" charset="0"/>
            </a:endParaRPr>
          </a:p>
          <a:p>
            <a:pPr lvl="0"/>
            <a:r>
              <a:rPr lang="ru-RU" sz="1400" dirty="0">
                <a:solidFill>
                  <a:prstClr val="black"/>
                </a:solidFill>
                <a:latin typeface="Times New Roman" panose="02020603050405020304" pitchFamily="18" charset="0"/>
                <a:cs typeface="Times New Roman" panose="02020603050405020304" pitchFamily="18" charset="0"/>
              </a:rPr>
              <a:t>По сути мы просто копируем ту самую функцию из </a:t>
            </a:r>
            <a:r>
              <a:rPr lang="en-US" sz="1400" u="sng" dirty="0">
                <a:solidFill>
                  <a:prstClr val="black"/>
                </a:solidFill>
                <a:latin typeface="Times New Roman" panose="02020603050405020304" pitchFamily="18" charset="0"/>
                <a:cs typeface="Times New Roman" panose="02020603050405020304" pitchFamily="18" charset="0"/>
              </a:rPr>
              <a:t>MyForm.h</a:t>
            </a:r>
            <a:r>
              <a:rPr lang="ru-RU" sz="1400" dirty="0">
                <a:solidFill>
                  <a:prstClr val="black"/>
                </a:solidFill>
                <a:latin typeface="Times New Roman" panose="02020603050405020304" pitchFamily="18" charset="0"/>
                <a:cs typeface="Times New Roman" panose="02020603050405020304" pitchFamily="18" charset="0"/>
              </a:rPr>
              <a:t>,</a:t>
            </a:r>
            <a:r>
              <a:rPr lang="en-US" sz="1400" dirty="0">
                <a:solidFill>
                  <a:prstClr val="black"/>
                </a:solidFill>
                <a:latin typeface="Times New Roman" panose="02020603050405020304" pitchFamily="18" charset="0"/>
                <a:cs typeface="Times New Roman" panose="02020603050405020304" pitchFamily="18" charset="0"/>
              </a:rPr>
              <a:t> </a:t>
            </a:r>
            <a:r>
              <a:rPr lang="ru-RU" sz="1400" dirty="0">
                <a:solidFill>
                  <a:prstClr val="black"/>
                </a:solidFill>
                <a:latin typeface="Times New Roman" panose="02020603050405020304" pitchFamily="18" charset="0"/>
                <a:cs typeface="Times New Roman" panose="02020603050405020304" pitchFamily="18" charset="0"/>
              </a:rPr>
              <a:t>не забывая конечно же про </a:t>
            </a:r>
            <a:r>
              <a:rPr lang="en-US" sz="1400" dirty="0">
                <a:solidFill>
                  <a:prstClr val="black"/>
                </a:solidFill>
                <a:latin typeface="Times New Roman" panose="02020603050405020304" pitchFamily="18" charset="0"/>
                <a:cs typeface="Times New Roman" panose="02020603050405020304" pitchFamily="18" charset="0"/>
              </a:rPr>
              <a:t>MyForm::</a:t>
            </a:r>
          </a:p>
          <a:p>
            <a:pPr lvl="0"/>
            <a:r>
              <a:rPr lang="ru-RU" sz="1400" dirty="0">
                <a:solidFill>
                  <a:prstClr val="black"/>
                </a:solidFill>
                <a:latin typeface="Times New Roman" panose="02020603050405020304" pitchFamily="18" charset="0"/>
                <a:cs typeface="Times New Roman" panose="02020603050405020304" pitchFamily="18" charset="0"/>
              </a:rPr>
              <a:t>Далее </a:t>
            </a:r>
            <a:r>
              <a:rPr lang="ru-RU" sz="1400" dirty="0">
                <a:solidFill>
                  <a:prstClr val="black"/>
                </a:solidFill>
                <a:highlight>
                  <a:srgbClr val="FFFF00"/>
                </a:highlight>
                <a:latin typeface="Times New Roman" panose="02020603050405020304" pitchFamily="18" charset="0"/>
                <a:cs typeface="Times New Roman" panose="02020603050405020304" pitchFamily="18" charset="0"/>
              </a:rPr>
              <a:t>отправляем внутрь текст</a:t>
            </a:r>
            <a:r>
              <a:rPr lang="ru-RU" sz="1400" dirty="0">
                <a:solidFill>
                  <a:prstClr val="black"/>
                </a:solidFill>
                <a:latin typeface="Times New Roman" panose="02020603050405020304" pitchFamily="18" charset="0"/>
                <a:cs typeface="Times New Roman" panose="02020603050405020304" pitchFamily="18" charset="0"/>
              </a:rPr>
              <a:t>, для чего пользуемся функциями, которые сначала </a:t>
            </a:r>
            <a:r>
              <a:rPr lang="ru-RU" sz="1400" dirty="0">
                <a:solidFill>
                  <a:prstClr val="black"/>
                </a:solidFill>
                <a:highlight>
                  <a:srgbClr val="00FFFF"/>
                </a:highlight>
                <a:latin typeface="Times New Roman" panose="02020603050405020304" pitchFamily="18" charset="0"/>
                <a:cs typeface="Times New Roman" panose="02020603050405020304" pitchFamily="18" charset="0"/>
              </a:rPr>
              <a:t>берут уже имеющийся текст</a:t>
            </a:r>
            <a:r>
              <a:rPr lang="ru-RU" sz="1400" dirty="0">
                <a:solidFill>
                  <a:prstClr val="black"/>
                </a:solidFill>
                <a:latin typeface="Times New Roman" panose="02020603050405020304" pitchFamily="18" charset="0"/>
                <a:cs typeface="Times New Roman" panose="02020603050405020304" pitchFamily="18" charset="0"/>
              </a:rPr>
              <a:t> и </a:t>
            </a:r>
            <a:r>
              <a:rPr lang="ru-RU" sz="1400" dirty="0">
                <a:solidFill>
                  <a:prstClr val="black"/>
                </a:solidFill>
                <a:highlight>
                  <a:srgbClr val="00FF00"/>
                </a:highlight>
                <a:latin typeface="Times New Roman" panose="02020603050405020304" pitchFamily="18" charset="0"/>
                <a:cs typeface="Times New Roman" panose="02020603050405020304" pitchFamily="18" charset="0"/>
              </a:rPr>
              <a:t>добавляют в него нужную нам цифру</a:t>
            </a:r>
            <a:r>
              <a:rPr lang="ru-RU" sz="1400" dirty="0">
                <a:solidFill>
                  <a:prstClr val="black"/>
                </a:solidFill>
                <a:latin typeface="Times New Roman" panose="02020603050405020304" pitchFamily="18" charset="0"/>
                <a:cs typeface="Times New Roman" panose="02020603050405020304" pitchFamily="18" charset="0"/>
              </a:rPr>
              <a:t>, иначе сделать не получится – метод </a:t>
            </a:r>
            <a:r>
              <a:rPr lang="en-US" sz="1400" dirty="0">
                <a:solidFill>
                  <a:prstClr val="black"/>
                </a:solidFill>
                <a:latin typeface="Times New Roman" panose="02020603050405020304" pitchFamily="18" charset="0"/>
                <a:cs typeface="Times New Roman" panose="02020603050405020304" pitchFamily="18" charset="0"/>
              </a:rPr>
              <a:t>Text </a:t>
            </a:r>
            <a:r>
              <a:rPr lang="ru-RU" sz="1400" dirty="0">
                <a:solidFill>
                  <a:prstClr val="black"/>
                </a:solidFill>
                <a:latin typeface="Times New Roman" panose="02020603050405020304" pitchFamily="18" charset="0"/>
                <a:cs typeface="Times New Roman" panose="02020603050405020304" pitchFamily="18" charset="0"/>
              </a:rPr>
              <a:t>просто заменяет текущий текст новым.</a:t>
            </a: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27382492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3</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Цель и задачи</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Основная цель доклада – показать возможности графических инструментариев и фреймворков, работающих на языке программирования С++, разобрать подходы и методику разработки. Обрисовать основные принципы создания графических приложений, предоставить простые и понятные шаги, чтобы начать работу в разработке приложений. Объяснить сходства и различия, а также преимущества и недостатки двух фреймворков/графических инструментариев: </a:t>
            </a:r>
            <a:r>
              <a:rPr lang="ru-RU" sz="1400" dirty="0" err="1">
                <a:solidFill>
                  <a:schemeClr val="bg2">
                    <a:lumMod val="10000"/>
                  </a:schemeClr>
                </a:solidFill>
                <a:latin typeface="Times New Roman" panose="02020603050405020304" pitchFamily="18" charset="0"/>
                <a:cs typeface="Times New Roman" panose="02020603050405020304" pitchFamily="18" charset="0"/>
              </a:rPr>
              <a:t>wxWidgets</a:t>
            </a:r>
            <a:r>
              <a:rPr lang="ru-RU" sz="1400" dirty="0">
                <a:solidFill>
                  <a:schemeClr val="bg2">
                    <a:lumMod val="10000"/>
                  </a:schemeClr>
                </a:solidFill>
                <a:latin typeface="Times New Roman" panose="02020603050405020304" pitchFamily="18" charset="0"/>
                <a:cs typeface="Times New Roman" panose="02020603050405020304" pitchFamily="18" charset="0"/>
              </a:rPr>
              <a:t> и CLR (.</a:t>
            </a:r>
            <a:r>
              <a:rPr lang="ru-RU" sz="1400" dirty="0" err="1">
                <a:solidFill>
                  <a:schemeClr val="bg2">
                    <a:lumMod val="10000"/>
                  </a:schemeClr>
                </a:solidFill>
                <a:latin typeface="Times New Roman" panose="02020603050405020304" pitchFamily="18" charset="0"/>
                <a:cs typeface="Times New Roman" panose="02020603050405020304" pitchFamily="18" charset="0"/>
              </a:rPr>
              <a:t>Net</a:t>
            </a:r>
            <a:r>
              <a:rPr lang="ru-RU" sz="1400" dirty="0">
                <a:solidFill>
                  <a:schemeClr val="bg2">
                    <a:lumMod val="10000"/>
                  </a:schemeClr>
                </a:solidFill>
                <a:latin typeface="Times New Roman" panose="02020603050405020304" pitchFamily="18" charset="0"/>
                <a:cs typeface="Times New Roman" panose="02020603050405020304" pitchFamily="18" charset="0"/>
              </a:rPr>
              <a:t> </a:t>
            </a:r>
            <a:r>
              <a:rPr lang="ru-RU" sz="1400" dirty="0" err="1">
                <a:solidFill>
                  <a:schemeClr val="bg2">
                    <a:lumMod val="10000"/>
                  </a:schemeClr>
                </a:solidFill>
                <a:latin typeface="Times New Roman" panose="02020603050405020304" pitchFamily="18" charset="0"/>
                <a:cs typeface="Times New Roman" panose="02020603050405020304" pitchFamily="18" charset="0"/>
              </a:rPr>
              <a:t>framework</a:t>
            </a:r>
            <a:r>
              <a:rPr lang="ru-RU" sz="1400" dirty="0">
                <a:solidFill>
                  <a:schemeClr val="bg2">
                    <a:lumMod val="10000"/>
                  </a:schemeClr>
                </a:solidFill>
                <a:latin typeface="Times New Roman" panose="02020603050405020304" pitchFamily="18" charset="0"/>
                <a:cs typeface="Times New Roman" panose="02020603050405020304" pitchFamily="18" charset="0"/>
              </a:rPr>
              <a:t>).</a:t>
            </a: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367346733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39</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r>
              <a:rPr lang="en-US" sz="1000" dirty="0">
                <a:solidFill>
                  <a:prstClr val="black"/>
                </a:solidFill>
                <a:latin typeface="Times New Roman" panose="02020603050405020304" pitchFamily="18" charset="0"/>
                <a:cs typeface="Times New Roman" panose="02020603050405020304" pitchFamily="18" charset="0"/>
              </a:rPr>
              <a:t>System::Void MyForm::button5_Click(System::Object^ sender, System::EventArgs^ e)</a:t>
            </a:r>
          </a:p>
          <a:p>
            <a:pPr lvl="0"/>
            <a:r>
              <a:rPr lang="ru-RU" sz="1000" dirty="0">
                <a:solidFill>
                  <a:prstClr val="black"/>
                </a:solidFill>
                <a:latin typeface="Times New Roman" panose="02020603050405020304" pitchFamily="18" charset="0"/>
                <a:cs typeface="Times New Roman" panose="02020603050405020304" pitchFamily="18" charset="0"/>
              </a:rPr>
              <a:t>{</a:t>
            </a:r>
          </a:p>
          <a:p>
            <a:pPr lvl="0"/>
            <a:r>
              <a:rPr lang="en-US" sz="1000" dirty="0">
                <a:solidFill>
                  <a:prstClr val="black"/>
                </a:solidFill>
                <a:highlight>
                  <a:srgbClr val="00FF00"/>
                </a:highlight>
                <a:latin typeface="Times New Roman" panose="02020603050405020304" pitchFamily="18" charset="0"/>
                <a:cs typeface="Times New Roman" panose="02020603050405020304" pitchFamily="18" charset="0"/>
              </a:rPr>
              <a:t>label2</a:t>
            </a:r>
            <a:r>
              <a:rPr lang="en-US" sz="1000" dirty="0">
                <a:solidFill>
                  <a:prstClr val="black"/>
                </a:solidFill>
                <a:latin typeface="Times New Roman" panose="02020603050405020304" pitchFamily="18" charset="0"/>
                <a:cs typeface="Times New Roman" panose="02020603050405020304" pitchFamily="18" charset="0"/>
              </a:rPr>
              <a:t>-&gt;Text = ret(conv(System::Convert::ToString(label1-&gt;Text)), '+');</a:t>
            </a:r>
          </a:p>
          <a:p>
            <a:pPr lvl="0"/>
            <a:r>
              <a:rPr lang="ru-RU" sz="1000" dirty="0">
                <a:solidFill>
                  <a:prstClr val="black"/>
                </a:solidFill>
                <a:latin typeface="Times New Roman" panose="02020603050405020304" pitchFamily="18" charset="0"/>
                <a:cs typeface="Times New Roman" panose="02020603050405020304" pitchFamily="18" charset="0"/>
              </a:rPr>
              <a:t>}</a:t>
            </a:r>
          </a:p>
          <a:p>
            <a:pPr lvl="0"/>
            <a:r>
              <a:rPr lang="ru-RU" sz="1400" dirty="0">
                <a:solidFill>
                  <a:prstClr val="black"/>
                </a:solidFill>
                <a:latin typeface="Times New Roman" panose="02020603050405020304" pitchFamily="18" charset="0"/>
                <a:cs typeface="Times New Roman" panose="02020603050405020304" pitchFamily="18" charset="0"/>
              </a:rPr>
              <a:t>Далее идут 4 важнейших функции – арифметические операции.</a:t>
            </a:r>
          </a:p>
          <a:p>
            <a:pPr lvl="0"/>
            <a:r>
              <a:rPr lang="ru-RU" sz="1400" dirty="0">
                <a:solidFill>
                  <a:prstClr val="black"/>
                </a:solidFill>
                <a:latin typeface="Times New Roman" panose="02020603050405020304" pitchFamily="18" charset="0"/>
                <a:cs typeface="Times New Roman" panose="02020603050405020304" pitchFamily="18" charset="0"/>
              </a:rPr>
              <a:t>Если вы обратили внимание, то </a:t>
            </a:r>
            <a:r>
              <a:rPr lang="ru-RU" sz="1400" dirty="0">
                <a:solidFill>
                  <a:prstClr val="black"/>
                </a:solidFill>
                <a:highlight>
                  <a:srgbClr val="00FF00"/>
                </a:highlight>
                <a:latin typeface="Times New Roman" panose="02020603050405020304" pitchFamily="18" charset="0"/>
                <a:cs typeface="Times New Roman" panose="02020603050405020304" pitchFamily="18" charset="0"/>
              </a:rPr>
              <a:t>номер лейбла изменился:</a:t>
            </a:r>
            <a:r>
              <a:rPr lang="ru-RU" sz="1400" dirty="0">
                <a:solidFill>
                  <a:prstClr val="black"/>
                </a:solidFill>
                <a:latin typeface="Times New Roman" panose="02020603050405020304" pitchFamily="18" charset="0"/>
                <a:cs typeface="Times New Roman" panose="02020603050405020304" pitchFamily="18" charset="0"/>
              </a:rPr>
              <a:t> теперь после определения действия текущее число переносится в верхний блок, туда же переносится и знак</a:t>
            </a:r>
            <a:r>
              <a:rPr lang="en-US" sz="1400" dirty="0">
                <a:solidFill>
                  <a:prstClr val="black"/>
                </a:solidFill>
                <a:latin typeface="Times New Roman" panose="02020603050405020304" pitchFamily="18" charset="0"/>
                <a:cs typeface="Times New Roman" panose="02020603050405020304" pitchFamily="18" charset="0"/>
              </a:rPr>
              <a:t>.</a:t>
            </a:r>
            <a:endParaRPr lang="ru-RU" sz="1400" dirty="0">
              <a:solidFill>
                <a:prstClr val="black"/>
              </a:solidFill>
              <a:latin typeface="Times New Roman" panose="02020603050405020304" pitchFamily="18" charset="0"/>
              <a:cs typeface="Times New Roman" panose="02020603050405020304" pitchFamily="18" charset="0"/>
            </a:endParaRPr>
          </a:p>
          <a:p>
            <a:pPr lvl="0"/>
            <a:endParaRPr lang="ru-RU" sz="1400" dirty="0">
              <a:solidFill>
                <a:prstClr val="black"/>
              </a:solidFill>
              <a:latin typeface="Times New Roman" panose="02020603050405020304" pitchFamily="18" charset="0"/>
              <a:cs typeface="Times New Roman" panose="02020603050405020304" pitchFamily="18" charset="0"/>
            </a:endParaRPr>
          </a:p>
          <a:p>
            <a:pPr lvl="0"/>
            <a:endParaRPr lang="ru-RU" sz="1000" dirty="0">
              <a:solidFill>
                <a:prstClr val="black"/>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pic>
        <p:nvPicPr>
          <p:cNvPr id="11" name="Рисунок 10">
            <a:extLst>
              <a:ext uri="{FF2B5EF4-FFF2-40B4-BE49-F238E27FC236}">
                <a16:creationId xmlns:a16="http://schemas.microsoft.com/office/drawing/2014/main" id="{B16A1EA5-DACE-4F9A-AED2-72DABACAF6A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0000" y="3150001"/>
            <a:ext cx="1862773" cy="1494000"/>
          </a:xfrm>
          <a:prstGeom prst="rect">
            <a:avLst/>
          </a:prstGeom>
        </p:spPr>
      </p:pic>
      <p:sp>
        <p:nvSpPr>
          <p:cNvPr id="2" name="Прямоугольник 1">
            <a:extLst>
              <a:ext uri="{FF2B5EF4-FFF2-40B4-BE49-F238E27FC236}">
                <a16:creationId xmlns:a16="http://schemas.microsoft.com/office/drawing/2014/main" id="{D702C32B-CC07-453F-8A8F-EDA48A558567}"/>
              </a:ext>
            </a:extLst>
          </p:cNvPr>
          <p:cNvSpPr/>
          <p:nvPr/>
        </p:nvSpPr>
        <p:spPr>
          <a:xfrm>
            <a:off x="2232660" y="3150000"/>
            <a:ext cx="2910840" cy="1494000"/>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ru-RU" sz="1400" dirty="0">
                <a:latin typeface="Times New Roman" panose="02020603050405020304" pitchFamily="18" charset="0"/>
                <a:cs typeface="Times New Roman" panose="02020603050405020304" pitchFamily="18" charset="0"/>
              </a:rPr>
              <a:t>Рис. 5 Верхний интерфейс программы: два блока и кнопка истории </a:t>
            </a:r>
          </a:p>
        </p:txBody>
      </p:sp>
    </p:spTree>
    <p:extLst>
      <p:ext uri="{BB962C8B-B14F-4D97-AF65-F5344CB8AC3E}">
        <p14:creationId xmlns:p14="http://schemas.microsoft.com/office/powerpoint/2010/main" val="26937299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40</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3498840" y="2707660"/>
            <a:ext cx="1949460" cy="738664"/>
          </a:xfrm>
          <a:prstGeom prst="rect">
            <a:avLst/>
          </a:prstGeom>
        </p:spPr>
        <p:txBody>
          <a:bodyPr vert="horz" lIns="91440" tIns="45720" rIns="91440" bIns="45720"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ru-RU" sz="1400" b="0"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Видео. 2</a:t>
            </a:r>
            <a:r>
              <a:rPr lang="ru-RU" sz="1400" dirty="0">
                <a:solidFill>
                  <a:schemeClr val="bg2">
                    <a:lumMod val="10000"/>
                  </a:schemeClr>
                </a:solidFill>
                <a:latin typeface="Times New Roman" panose="02020603050405020304" pitchFamily="18" charset="0"/>
                <a:cs typeface="Times New Roman" panose="02020603050405020304" pitchFamily="18" charset="0"/>
              </a:rPr>
              <a:t> Функция изменения знака без удаления значений</a:t>
            </a:r>
            <a:endParaRPr kumimoji="0" lang="en-US" sz="1400" b="0"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pic>
        <p:nvPicPr>
          <p:cNvPr id="11" name="Jl88vAEwN9">
            <a:hlinkClick r:id="" action="ppaction://media"/>
            <a:extLst>
              <a:ext uri="{FF2B5EF4-FFF2-40B4-BE49-F238E27FC236}">
                <a16:creationId xmlns:a16="http://schemas.microsoft.com/office/drawing/2014/main" id="{6C8CFB3A-61E6-4434-9A60-0BE1FBF1CEAB}"/>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17280" y="1556091"/>
            <a:ext cx="2866940" cy="3041802"/>
          </a:xfrm>
          <a:prstGeom prst="rect">
            <a:avLst/>
          </a:prstGeom>
        </p:spPr>
      </p:pic>
    </p:spTree>
    <p:extLst>
      <p:ext uri="{BB962C8B-B14F-4D97-AF65-F5344CB8AC3E}">
        <p14:creationId xmlns:p14="http://schemas.microsoft.com/office/powerpoint/2010/main" val="3742851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75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1"/>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1"/>
                                        </p:tgtEl>
                                      </p:cBhvr>
                                    </p:cmd>
                                  </p:childTnLst>
                                </p:cTn>
                              </p:par>
                            </p:childTnLst>
                          </p:cTn>
                        </p:par>
                      </p:childTnLst>
                    </p:cTn>
                  </p:par>
                </p:childTnLst>
              </p:cTn>
              <p:nextCondLst>
                <p:cond evt="onClick" delay="0">
                  <p:tgtEl>
                    <p:spTgt spid="11"/>
                  </p:tgtEl>
                </p:cond>
              </p:nextCondLst>
            </p:seq>
            <p:video>
              <p:cMediaNode vol="80000">
                <p:cTn id="12" fill="hold" display="0">
                  <p:stCondLst>
                    <p:cond delay="indefinite"/>
                  </p:stCondLst>
                </p:cTn>
                <p:tgtEl>
                  <p:spTgt spid="11"/>
                </p:tgtEl>
              </p:cMediaNode>
            </p:vide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41</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Также исключением является кнопка ‘=‘, но она, как и остальные, вызывалась парой строк, ровно до тех пор, пока не была начата реализация истории операций.</a:t>
            </a:r>
          </a:p>
          <a:p>
            <a:pPr lvl="0"/>
            <a:r>
              <a:rPr lang="en-US" sz="1000" dirty="0">
                <a:solidFill>
                  <a:prstClr val="black"/>
                </a:solidFill>
                <a:latin typeface="Times New Roman" panose="02020603050405020304" pitchFamily="18" charset="0"/>
                <a:cs typeface="Times New Roman" panose="02020603050405020304" pitchFamily="18" charset="0"/>
              </a:rPr>
              <a:t>System::Void MyForm::button3_Click(System::Object^ sender, System::EventArgs^ e)</a:t>
            </a:r>
          </a:p>
          <a:p>
            <a:pPr lvl="0"/>
            <a:r>
              <a:rPr lang="ru-RU" sz="1000" dirty="0">
                <a:solidFill>
                  <a:prstClr val="black"/>
                </a:solidFill>
                <a:latin typeface="Times New Roman" panose="02020603050405020304" pitchFamily="18" charset="0"/>
                <a:cs typeface="Times New Roman" panose="02020603050405020304" pitchFamily="18" charset="0"/>
              </a:rPr>
              <a:t>{</a:t>
            </a:r>
          </a:p>
          <a:p>
            <a:pPr lvl="0"/>
            <a:r>
              <a:rPr lang="en-US" sz="1000" dirty="0">
                <a:solidFill>
                  <a:prstClr val="black"/>
                </a:solidFill>
                <a:highlight>
                  <a:srgbClr val="FFFF00"/>
                </a:highlight>
                <a:latin typeface="Times New Roman" panose="02020603050405020304" pitchFamily="18" charset="0"/>
                <a:cs typeface="Times New Roman" panose="02020603050405020304" pitchFamily="18" charset="0"/>
              </a:rPr>
              <a:t>temp1 = System::Convert::ToString(label2-&gt;Text);</a:t>
            </a:r>
          </a:p>
          <a:p>
            <a:pPr lvl="0"/>
            <a:r>
              <a:rPr lang="en-US" sz="1000" dirty="0">
                <a:solidFill>
                  <a:prstClr val="black"/>
                </a:solidFill>
                <a:highlight>
                  <a:srgbClr val="FFFF00"/>
                </a:highlight>
                <a:latin typeface="Times New Roman" panose="02020603050405020304" pitchFamily="18" charset="0"/>
                <a:cs typeface="Times New Roman" panose="02020603050405020304" pitchFamily="18" charset="0"/>
              </a:rPr>
              <a:t>temp2 = list2 = System::Convert::ToString(label1-&gt;Text);</a:t>
            </a:r>
          </a:p>
          <a:p>
            <a:pPr lvl="0"/>
            <a:r>
              <a:rPr lang="en-US" sz="1000" dirty="0">
                <a:solidFill>
                  <a:prstClr val="black"/>
                </a:solidFill>
                <a:highlight>
                  <a:srgbClr val="FFFF00"/>
                </a:highlight>
                <a:latin typeface="Times New Roman" panose="02020603050405020304" pitchFamily="18" charset="0"/>
                <a:cs typeface="Times New Roman" panose="02020603050405020304" pitchFamily="18" charset="0"/>
              </a:rPr>
              <a:t>temp3 = fin;</a:t>
            </a:r>
          </a:p>
          <a:p>
            <a:pPr lvl="0"/>
            <a:r>
              <a:rPr lang="en-US" sz="1000" dirty="0">
                <a:solidFill>
                  <a:prstClr val="black"/>
                </a:solidFill>
                <a:latin typeface="Times New Roman" panose="02020603050405020304" pitchFamily="18" charset="0"/>
                <a:cs typeface="Times New Roman" panose="02020603050405020304" pitchFamily="18" charset="0"/>
              </a:rPr>
              <a:t>fin = equals(conv(System::Convert::ToString(label2-&gt;Text)), conv(System::Convert::ToString(label1-&gt;Text)));</a:t>
            </a:r>
          </a:p>
          <a:p>
            <a:pPr lvl="0"/>
            <a:r>
              <a:rPr lang="en-US" sz="1000" dirty="0">
                <a:solidFill>
                  <a:prstClr val="black"/>
                </a:solidFill>
                <a:highlight>
                  <a:srgbClr val="FFFF00"/>
                </a:highlight>
                <a:latin typeface="Times New Roman" panose="02020603050405020304" pitchFamily="18" charset="0"/>
                <a:cs typeface="Times New Roman" panose="02020603050405020304" pitchFamily="18" charset="0"/>
              </a:rPr>
              <a:t>if (check2 == false)</a:t>
            </a:r>
          </a:p>
          <a:p>
            <a:pPr lvl="0"/>
            <a:r>
              <a:rPr lang="ru-RU" sz="1000" dirty="0">
                <a:solidFill>
                  <a:prstClr val="black"/>
                </a:solidFill>
                <a:highlight>
                  <a:srgbClr val="FFFF00"/>
                </a:highlight>
                <a:latin typeface="Times New Roman" panose="02020603050405020304" pitchFamily="18" charset="0"/>
                <a:cs typeface="Times New Roman" panose="02020603050405020304" pitchFamily="18" charset="0"/>
              </a:rPr>
              <a:t>{</a:t>
            </a:r>
          </a:p>
          <a:p>
            <a:pPr lvl="0"/>
            <a:r>
              <a:rPr lang="en-US" sz="1000" dirty="0">
                <a:solidFill>
                  <a:prstClr val="black"/>
                </a:solidFill>
                <a:highlight>
                  <a:srgbClr val="FFFF00"/>
                </a:highlight>
                <a:latin typeface="Times New Roman" panose="02020603050405020304" pitchFamily="18" charset="0"/>
                <a:cs typeface="Times New Roman" panose="02020603050405020304" pitchFamily="18" charset="0"/>
              </a:rPr>
              <a:t>list1 = temp1;</a:t>
            </a:r>
          </a:p>
          <a:p>
            <a:pPr lvl="0"/>
            <a:r>
              <a:rPr lang="en-US" sz="1000" dirty="0">
                <a:solidFill>
                  <a:prstClr val="black"/>
                </a:solidFill>
                <a:highlight>
                  <a:srgbClr val="FFFF00"/>
                </a:highlight>
                <a:latin typeface="Times New Roman" panose="02020603050405020304" pitchFamily="18" charset="0"/>
                <a:cs typeface="Times New Roman" panose="02020603050405020304" pitchFamily="18" charset="0"/>
              </a:rPr>
              <a:t>list2 = temp2;</a:t>
            </a:r>
          </a:p>
          <a:p>
            <a:pPr lvl="0"/>
            <a:r>
              <a:rPr lang="ru-RU" sz="1000" dirty="0">
                <a:solidFill>
                  <a:prstClr val="black"/>
                </a:solidFill>
                <a:highlight>
                  <a:srgbClr val="FFFF00"/>
                </a:highlight>
                <a:latin typeface="Times New Roman" panose="02020603050405020304" pitchFamily="18" charset="0"/>
                <a:cs typeface="Times New Roman" panose="02020603050405020304" pitchFamily="18" charset="0"/>
              </a:rPr>
              <a:t>}</a:t>
            </a:r>
          </a:p>
          <a:p>
            <a:pPr lvl="0"/>
            <a:r>
              <a:rPr lang="en-US" sz="1000" dirty="0">
                <a:solidFill>
                  <a:prstClr val="black"/>
                </a:solidFill>
                <a:highlight>
                  <a:srgbClr val="FFFF00"/>
                </a:highlight>
                <a:latin typeface="Times New Roman" panose="02020603050405020304" pitchFamily="18" charset="0"/>
                <a:cs typeface="Times New Roman" panose="02020603050405020304" pitchFamily="18" charset="0"/>
              </a:rPr>
              <a:t>else</a:t>
            </a:r>
          </a:p>
          <a:p>
            <a:pPr lvl="0"/>
            <a:r>
              <a:rPr lang="ru-RU" sz="1000" dirty="0">
                <a:solidFill>
                  <a:prstClr val="black"/>
                </a:solidFill>
                <a:highlight>
                  <a:srgbClr val="FFFF00"/>
                </a:highlight>
                <a:latin typeface="Times New Roman" panose="02020603050405020304" pitchFamily="18" charset="0"/>
                <a:cs typeface="Times New Roman" panose="02020603050405020304" pitchFamily="18" charset="0"/>
              </a:rPr>
              <a:t>{</a:t>
            </a:r>
          </a:p>
          <a:p>
            <a:pPr lvl="0">
              <a:defRPr/>
            </a:pPr>
            <a:endParaRPr lang="ru-RU" sz="1400" dirty="0">
              <a:solidFill>
                <a:schemeClr val="bg2">
                  <a:lumMod val="10000"/>
                </a:schemeClr>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115008320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42</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r>
              <a:rPr lang="en-US" sz="1000" dirty="0">
                <a:solidFill>
                  <a:prstClr val="black"/>
                </a:solidFill>
                <a:highlight>
                  <a:srgbClr val="FFFF00"/>
                </a:highlight>
                <a:latin typeface="Times New Roman" panose="02020603050405020304" pitchFamily="18" charset="0"/>
                <a:cs typeface="Times New Roman" panose="02020603050405020304" pitchFamily="18" charset="0"/>
              </a:rPr>
              <a:t>list1 = temp3;</a:t>
            </a:r>
          </a:p>
          <a:p>
            <a:pPr lvl="0"/>
            <a:r>
              <a:rPr lang="en-US" sz="1000" dirty="0">
                <a:solidFill>
                  <a:prstClr val="black"/>
                </a:solidFill>
                <a:highlight>
                  <a:srgbClr val="FFFF00"/>
                </a:highlight>
                <a:latin typeface="Times New Roman" panose="02020603050405020304" pitchFamily="18" charset="0"/>
                <a:cs typeface="Times New Roman" panose="02020603050405020304" pitchFamily="18" charset="0"/>
              </a:rPr>
              <a:t>std::stringstream sss;</a:t>
            </a:r>
          </a:p>
          <a:p>
            <a:pPr lvl="0"/>
            <a:r>
              <a:rPr lang="en-US" sz="1000" dirty="0">
                <a:solidFill>
                  <a:prstClr val="black"/>
                </a:solidFill>
                <a:highlight>
                  <a:srgbClr val="FFFF00"/>
                </a:highlight>
                <a:latin typeface="Times New Roman" panose="02020603050405020304" pitchFamily="18" charset="0"/>
                <a:cs typeface="Times New Roman" panose="02020603050405020304" pitchFamily="18" charset="0"/>
              </a:rPr>
              <a:t>sss &lt;&lt; conv(temp3) &lt;&lt; sym_gl;</a:t>
            </a:r>
          </a:p>
          <a:p>
            <a:pPr lvl="0"/>
            <a:r>
              <a:rPr lang="en-US" sz="1000" dirty="0">
                <a:solidFill>
                  <a:prstClr val="black"/>
                </a:solidFill>
                <a:highlight>
                  <a:srgbClr val="FFFF00"/>
                </a:highlight>
                <a:latin typeface="Times New Roman" panose="02020603050405020304" pitchFamily="18" charset="0"/>
                <a:cs typeface="Times New Roman" panose="02020603050405020304" pitchFamily="18" charset="0"/>
              </a:rPr>
              <a:t>std::string s1;</a:t>
            </a:r>
          </a:p>
          <a:p>
            <a:pPr lvl="0"/>
            <a:r>
              <a:rPr lang="en-US" sz="1000" dirty="0">
                <a:solidFill>
                  <a:prstClr val="black"/>
                </a:solidFill>
                <a:highlight>
                  <a:srgbClr val="FFFF00"/>
                </a:highlight>
                <a:latin typeface="Times New Roman" panose="02020603050405020304" pitchFamily="18" charset="0"/>
                <a:cs typeface="Times New Roman" panose="02020603050405020304" pitchFamily="18" charset="0"/>
              </a:rPr>
              <a:t>sss &gt;&gt; s1;</a:t>
            </a:r>
          </a:p>
          <a:p>
            <a:pPr lvl="0"/>
            <a:r>
              <a:rPr lang="en-US" sz="1000" dirty="0">
                <a:solidFill>
                  <a:prstClr val="black"/>
                </a:solidFill>
                <a:highlight>
                  <a:srgbClr val="FFFF00"/>
                </a:highlight>
                <a:latin typeface="Times New Roman" panose="02020603050405020304" pitchFamily="18" charset="0"/>
                <a:cs typeface="Times New Roman" panose="02020603050405020304" pitchFamily="18" charset="0"/>
              </a:rPr>
              <a:t>list1 = gcnew System::String(s1.c_str());</a:t>
            </a:r>
          </a:p>
          <a:p>
            <a:pPr lvl="0"/>
            <a:r>
              <a:rPr lang="ru-RU" sz="1000" dirty="0">
                <a:solidFill>
                  <a:prstClr val="black"/>
                </a:solidFill>
                <a:highlight>
                  <a:srgbClr val="FFFF00"/>
                </a:highlight>
                <a:latin typeface="Times New Roman" panose="02020603050405020304" pitchFamily="18" charset="0"/>
                <a:cs typeface="Times New Roman" panose="02020603050405020304" pitchFamily="18" charset="0"/>
              </a:rPr>
              <a:t>}</a:t>
            </a:r>
          </a:p>
          <a:p>
            <a:pPr lvl="0"/>
            <a:r>
              <a:rPr lang="en-US" sz="1000" dirty="0">
                <a:solidFill>
                  <a:prstClr val="black"/>
                </a:solidFill>
                <a:latin typeface="Times New Roman" panose="02020603050405020304" pitchFamily="18" charset="0"/>
                <a:cs typeface="Times New Roman" panose="02020603050405020304" pitchFamily="18" charset="0"/>
              </a:rPr>
              <a:t>label1-&gt;Text = fin;</a:t>
            </a:r>
          </a:p>
          <a:p>
            <a:pPr lvl="0"/>
            <a:r>
              <a:rPr lang="en-US" sz="1000" dirty="0">
                <a:solidFill>
                  <a:prstClr val="black"/>
                </a:solidFill>
                <a:latin typeface="Times New Roman" panose="02020603050405020304" pitchFamily="18" charset="0"/>
                <a:cs typeface="Times New Roman" panose="02020603050405020304" pitchFamily="18" charset="0"/>
              </a:rPr>
              <a:t>label2-&gt;Text = "";</a:t>
            </a:r>
          </a:p>
          <a:p>
            <a:pPr lvl="0"/>
            <a:r>
              <a:rPr lang="en-US" sz="1000" dirty="0">
                <a:solidFill>
                  <a:prstClr val="black"/>
                </a:solidFill>
                <a:highlight>
                  <a:srgbClr val="FFFF00"/>
                </a:highlight>
                <a:latin typeface="Times New Roman" panose="02020603050405020304" pitchFamily="18" charset="0"/>
                <a:cs typeface="Times New Roman" panose="02020603050405020304" pitchFamily="18" charset="0"/>
              </a:rPr>
              <a:t>list(list1+list2+"="+fin);</a:t>
            </a:r>
          </a:p>
          <a:p>
            <a:pPr lvl="0"/>
            <a:r>
              <a:rPr lang="ru-RU" sz="1000" dirty="0">
                <a:solidFill>
                  <a:prstClr val="black"/>
                </a:solidFill>
                <a:latin typeface="Times New Roman" panose="02020603050405020304" pitchFamily="18" charset="0"/>
                <a:cs typeface="Times New Roman" panose="02020603050405020304" pitchFamily="18" charset="0"/>
              </a:rPr>
              <a:t>}</a:t>
            </a:r>
          </a:p>
          <a:p>
            <a:r>
              <a:rPr lang="ru-RU" sz="1400" dirty="0">
                <a:solidFill>
                  <a:prstClr val="black"/>
                </a:solidFill>
                <a:highlight>
                  <a:srgbClr val="FFFF00"/>
                </a:highlight>
                <a:latin typeface="Times New Roman" panose="02020603050405020304" pitchFamily="18" charset="0"/>
                <a:cs typeface="Times New Roman" panose="02020603050405020304" pitchFamily="18" charset="0"/>
              </a:rPr>
              <a:t>Такой большой кусок кода нужен</a:t>
            </a:r>
            <a:r>
              <a:rPr lang="ru-RU" sz="1400" dirty="0">
                <a:solidFill>
                  <a:prstClr val="black"/>
                </a:solidFill>
                <a:latin typeface="Times New Roman" panose="02020603050405020304" pitchFamily="18" charset="0"/>
                <a:cs typeface="Times New Roman" panose="02020603050405020304" pitchFamily="18" charset="0"/>
              </a:rPr>
              <a:t> для того, чтобы отслеживать другую функцию</a:t>
            </a:r>
            <a:r>
              <a:rPr lang="ru-RU" sz="1000" dirty="0">
                <a:solidFill>
                  <a:prstClr val="black"/>
                </a:solidFill>
                <a:latin typeface="Times New Roman" panose="02020603050405020304" pitchFamily="18" charset="0"/>
                <a:cs typeface="Times New Roman" panose="02020603050405020304" pitchFamily="18" charset="0"/>
              </a:rPr>
              <a:t>.</a:t>
            </a:r>
          </a:p>
          <a:p>
            <a:pPr lvl="0"/>
            <a:endParaRPr lang="en-US" sz="1000" dirty="0">
              <a:solidFill>
                <a:prstClr val="black"/>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321188667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43</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3616826" y="1695600"/>
            <a:ext cx="3547174" cy="2948400"/>
          </a:xfrm>
          <a:prstGeom prst="rect">
            <a:avLst/>
          </a:prstGeom>
        </p:spPr>
        <p:txBody>
          <a:bodyPr vert="horz" lIns="91440" tIns="45720" rIns="91440" bIns="45720" rtlCol="0" anchor="t"/>
          <a:lstStyle/>
          <a:p>
            <a:pPr lvl="0"/>
            <a:r>
              <a:rPr lang="ru-RU" sz="1400" dirty="0">
                <a:solidFill>
                  <a:prstClr val="black"/>
                </a:solidFill>
                <a:latin typeface="Times New Roman" panose="02020603050405020304" pitchFamily="18" charset="0"/>
                <a:cs typeface="Times New Roman" panose="02020603050405020304" pitchFamily="18" charset="0"/>
              </a:rPr>
              <a:t>И вот мы добрались до самого интересного. Во-первых, это реакция на двойное нажатие, само событие мы прописали ещё в файле </a:t>
            </a:r>
            <a:r>
              <a:rPr lang="en-US" sz="1400" u="sng" dirty="0">
                <a:solidFill>
                  <a:prstClr val="black"/>
                </a:solidFill>
                <a:latin typeface="Times New Roman" panose="02020603050405020304" pitchFamily="18" charset="0"/>
                <a:cs typeface="Times New Roman" panose="02020603050405020304" pitchFamily="18" charset="0"/>
              </a:rPr>
              <a:t>MyForm.h</a:t>
            </a:r>
            <a:r>
              <a:rPr lang="ru-RU" sz="1400" dirty="0">
                <a:solidFill>
                  <a:prstClr val="black"/>
                </a:solidFill>
                <a:latin typeface="Times New Roman" panose="02020603050405020304" pitchFamily="18" charset="0"/>
                <a:cs typeface="Times New Roman" panose="02020603050405020304" pitchFamily="18" charset="0"/>
              </a:rPr>
              <a:t>. теперь осталось лишь указать, что конкретно оно будет делать. Сама реализация событийной функции выглядит следующим образом:</a:t>
            </a:r>
          </a:p>
          <a:p>
            <a:pPr lvl="0"/>
            <a:endParaRPr lang="ru-RU" sz="1400" dirty="0">
              <a:solidFill>
                <a:prstClr val="black"/>
              </a:solidFill>
              <a:latin typeface="Times New Roman" panose="02020603050405020304" pitchFamily="18" charset="0"/>
              <a:cs typeface="Times New Roman" panose="02020603050405020304" pitchFamily="18" charset="0"/>
            </a:endParaRPr>
          </a:p>
          <a:p>
            <a:pPr lvl="0"/>
            <a:r>
              <a:rPr lang="en-US" sz="1000" dirty="0">
                <a:solidFill>
                  <a:prstClr val="black"/>
                </a:solidFill>
                <a:latin typeface="Times New Roman" panose="02020603050405020304" pitchFamily="18" charset="0"/>
                <a:cs typeface="Times New Roman" panose="02020603050405020304" pitchFamily="18" charset="0"/>
              </a:rPr>
              <a:t>System::Void MyForm::lboxclicked(System::Object^ sender, System::EventArgs^ e)</a:t>
            </a:r>
          </a:p>
          <a:p>
            <a:pPr lvl="0"/>
            <a:r>
              <a:rPr lang="ru-RU" sz="1000" dirty="0">
                <a:solidFill>
                  <a:prstClr val="black"/>
                </a:solidFill>
                <a:latin typeface="Times New Roman" panose="02020603050405020304" pitchFamily="18" charset="0"/>
                <a:cs typeface="Times New Roman" panose="02020603050405020304" pitchFamily="18" charset="0"/>
              </a:rPr>
              <a:t>{</a:t>
            </a:r>
          </a:p>
          <a:p>
            <a:pPr lvl="0"/>
            <a:r>
              <a:rPr lang="en-US" sz="1000" dirty="0">
                <a:solidFill>
                  <a:prstClr val="black"/>
                </a:solidFill>
                <a:latin typeface="Times New Roman" panose="02020603050405020304" pitchFamily="18" charset="0"/>
                <a:cs typeface="Times New Roman" panose="02020603050405020304" pitchFamily="18" charset="0"/>
              </a:rPr>
              <a:t>label1-&gt;Text = </a:t>
            </a:r>
            <a:r>
              <a:rPr lang="en-US" sz="1000" dirty="0">
                <a:solidFill>
                  <a:prstClr val="black"/>
                </a:solidFill>
                <a:highlight>
                  <a:srgbClr val="00FFFF"/>
                </a:highlight>
                <a:latin typeface="Times New Roman" panose="02020603050405020304" pitchFamily="18" charset="0"/>
                <a:cs typeface="Times New Roman" panose="02020603050405020304" pitchFamily="18" charset="0"/>
              </a:rPr>
              <a:t>ret2</a:t>
            </a:r>
            <a:r>
              <a:rPr lang="en-US" sz="1000" dirty="0">
                <a:solidFill>
                  <a:prstClr val="black"/>
                </a:solidFill>
                <a:latin typeface="Times New Roman" panose="02020603050405020304" pitchFamily="18" charset="0"/>
                <a:cs typeface="Times New Roman" panose="02020603050405020304" pitchFamily="18" charset="0"/>
              </a:rPr>
              <a:t>(System::Convert::ToString(</a:t>
            </a:r>
            <a:r>
              <a:rPr lang="ru-RU" sz="1000" dirty="0">
                <a:solidFill>
                  <a:prstClr val="black"/>
                </a:solidFill>
                <a:highlight>
                  <a:srgbClr val="FFFF00"/>
                </a:highlight>
                <a:latin typeface="Times New Roman" panose="02020603050405020304" pitchFamily="18" charset="0"/>
                <a:cs typeface="Times New Roman" panose="02020603050405020304" pitchFamily="18" charset="0"/>
              </a:rPr>
              <a:t>История-&gt;</a:t>
            </a:r>
            <a:r>
              <a:rPr lang="en-US" sz="1000" dirty="0">
                <a:solidFill>
                  <a:prstClr val="black"/>
                </a:solidFill>
                <a:highlight>
                  <a:srgbClr val="FFFF00"/>
                </a:highlight>
                <a:latin typeface="Times New Roman" panose="02020603050405020304" pitchFamily="18" charset="0"/>
                <a:cs typeface="Times New Roman" panose="02020603050405020304" pitchFamily="18" charset="0"/>
              </a:rPr>
              <a:t>SelectedItem</a:t>
            </a:r>
            <a:r>
              <a:rPr lang="en-US" sz="1000" dirty="0">
                <a:solidFill>
                  <a:prstClr val="black"/>
                </a:solidFill>
                <a:latin typeface="Times New Roman" panose="02020603050405020304" pitchFamily="18" charset="0"/>
                <a:cs typeface="Times New Roman" panose="02020603050405020304" pitchFamily="18" charset="0"/>
              </a:rPr>
              <a:t>));</a:t>
            </a:r>
          </a:p>
          <a:p>
            <a:pPr lvl="0"/>
            <a:r>
              <a:rPr lang="ru-RU" sz="1000" dirty="0">
                <a:solidFill>
                  <a:prstClr val="black"/>
                </a:solidFill>
                <a:latin typeface="Times New Roman" panose="02020603050405020304" pitchFamily="18" charset="0"/>
                <a:cs typeface="Times New Roman" panose="02020603050405020304" pitchFamily="18" charset="0"/>
              </a:rPr>
              <a:t>}</a:t>
            </a:r>
          </a:p>
          <a:p>
            <a:pPr lvl="0"/>
            <a:endParaRPr lang="en-US" sz="1400" dirty="0">
              <a:solidFill>
                <a:prstClr val="black"/>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pic>
        <p:nvPicPr>
          <p:cNvPr id="11" name="FozJ9BK7uO">
            <a:hlinkClick r:id="" action="ppaction://media"/>
            <a:extLst>
              <a:ext uri="{FF2B5EF4-FFF2-40B4-BE49-F238E27FC236}">
                <a16:creationId xmlns:a16="http://schemas.microsoft.com/office/drawing/2014/main" id="{278527DD-88C6-4C56-93B5-8B520FBA57F4}"/>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42047" y="1695600"/>
            <a:ext cx="3194779" cy="2617320"/>
          </a:xfrm>
          <a:prstGeom prst="rect">
            <a:avLst/>
          </a:prstGeom>
        </p:spPr>
      </p:pic>
      <p:sp>
        <p:nvSpPr>
          <p:cNvPr id="2" name="Прямоугольник 1">
            <a:extLst>
              <a:ext uri="{FF2B5EF4-FFF2-40B4-BE49-F238E27FC236}">
                <a16:creationId xmlns:a16="http://schemas.microsoft.com/office/drawing/2014/main" id="{892A60F1-C85D-4279-A50F-D7F0494AA9AE}"/>
              </a:ext>
            </a:extLst>
          </p:cNvPr>
          <p:cNvSpPr/>
          <p:nvPr/>
        </p:nvSpPr>
        <p:spPr>
          <a:xfrm>
            <a:off x="242047" y="4312920"/>
            <a:ext cx="3194779" cy="556737"/>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ru-RU" sz="1400" dirty="0">
                <a:latin typeface="Times New Roman" panose="02020603050405020304" pitchFamily="18" charset="0"/>
                <a:cs typeface="Times New Roman" panose="02020603050405020304" pitchFamily="18" charset="0"/>
              </a:rPr>
              <a:t>Видео. 3 Функция повторения предыдущей операции и запись операции в историю</a:t>
            </a:r>
          </a:p>
        </p:txBody>
      </p:sp>
    </p:spTree>
    <p:extLst>
      <p:ext uri="{BB962C8B-B14F-4D97-AF65-F5344CB8AC3E}">
        <p14:creationId xmlns:p14="http://schemas.microsoft.com/office/powerpoint/2010/main" val="3309542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5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1"/>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1"/>
                                        </p:tgtEl>
                                      </p:cBhvr>
                                    </p:cmd>
                                  </p:childTnLst>
                                </p:cTn>
                              </p:par>
                            </p:childTnLst>
                          </p:cTn>
                        </p:par>
                      </p:childTnLst>
                    </p:cTn>
                  </p:par>
                </p:childTnLst>
              </p:cTn>
              <p:nextCondLst>
                <p:cond evt="onClick" delay="0">
                  <p:tgtEl>
                    <p:spTgt spid="11"/>
                  </p:tgtEl>
                </p:cond>
              </p:nextCondLst>
            </p:seq>
            <p:video>
              <p:cMediaNode vol="80000">
                <p:cTn id="12" fill="hold" display="0">
                  <p:stCondLst>
                    <p:cond delay="indefinite"/>
                  </p:stCondLst>
                </p:cTn>
                <p:tgtEl>
                  <p:spTgt spid="11"/>
                </p:tgtEl>
              </p:cMediaNode>
            </p:video>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44</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r>
              <a:rPr lang="ru-RU" sz="1400" dirty="0">
                <a:solidFill>
                  <a:prstClr val="black"/>
                </a:solidFill>
                <a:latin typeface="Times New Roman" panose="02020603050405020304" pitchFamily="18" charset="0"/>
                <a:cs typeface="Times New Roman" panose="02020603050405020304" pitchFamily="18" charset="0"/>
              </a:rPr>
              <a:t>Для начала мы вызываем метод у Истории </a:t>
            </a:r>
            <a:r>
              <a:rPr lang="en-US" sz="1400" dirty="0">
                <a:solidFill>
                  <a:prstClr val="black"/>
                </a:solidFill>
                <a:highlight>
                  <a:srgbClr val="FFFF00"/>
                </a:highlight>
                <a:latin typeface="Times New Roman" panose="02020603050405020304" pitchFamily="18" charset="0"/>
                <a:cs typeface="Times New Roman" panose="02020603050405020304" pitchFamily="18" charset="0"/>
              </a:rPr>
              <a:t>selecteditem</a:t>
            </a:r>
            <a:r>
              <a:rPr lang="en-US" sz="1400" dirty="0">
                <a:solidFill>
                  <a:prstClr val="black"/>
                </a:solidFill>
                <a:latin typeface="Times New Roman" panose="02020603050405020304" pitchFamily="18" charset="0"/>
                <a:cs typeface="Times New Roman" panose="02020603050405020304" pitchFamily="18" charset="0"/>
              </a:rPr>
              <a:t>, </a:t>
            </a:r>
            <a:r>
              <a:rPr lang="ru-RU" sz="1400" dirty="0">
                <a:solidFill>
                  <a:prstClr val="black"/>
                </a:solidFill>
                <a:latin typeface="Times New Roman" panose="02020603050405020304" pitchFamily="18" charset="0"/>
                <a:cs typeface="Times New Roman" panose="02020603050405020304" pitchFamily="18" charset="0"/>
              </a:rPr>
              <a:t>который нам возвращает текст из конкретного элемента листбокса, и применяем его в качестве параметра в функции </a:t>
            </a:r>
            <a:r>
              <a:rPr lang="en-US" sz="1400" dirty="0">
                <a:solidFill>
                  <a:prstClr val="black"/>
                </a:solidFill>
                <a:highlight>
                  <a:srgbClr val="00FFFF"/>
                </a:highlight>
                <a:latin typeface="Times New Roman" panose="02020603050405020304" pitchFamily="18" charset="0"/>
                <a:cs typeface="Times New Roman" panose="02020603050405020304" pitchFamily="18" charset="0"/>
              </a:rPr>
              <a:t>ret2</a:t>
            </a:r>
            <a:r>
              <a:rPr lang="ru-RU" sz="1400" dirty="0">
                <a:solidFill>
                  <a:prstClr val="black"/>
                </a:solidFill>
                <a:latin typeface="Times New Roman" panose="02020603050405020304" pitchFamily="18" charset="0"/>
                <a:cs typeface="Times New Roman" panose="02020603050405020304" pitchFamily="18" charset="0"/>
              </a:rPr>
              <a:t>.</a:t>
            </a:r>
          </a:p>
          <a:p>
            <a:pPr lvl="0"/>
            <a:r>
              <a:rPr lang="da-DK" sz="1000" dirty="0">
                <a:solidFill>
                  <a:prstClr val="black"/>
                </a:solidFill>
                <a:latin typeface="Times New Roman" panose="02020603050405020304" pitchFamily="18" charset="0"/>
                <a:cs typeface="Times New Roman" panose="02020603050405020304" pitchFamily="18" charset="0"/>
              </a:rPr>
              <a:t>String^ MyForm::ret2(String^ str)</a:t>
            </a:r>
          </a:p>
          <a:p>
            <a:pPr lvl="0"/>
            <a:r>
              <a:rPr lang="ru-RU" sz="1000" dirty="0">
                <a:solidFill>
                  <a:prstClr val="black"/>
                </a:solidFill>
                <a:latin typeface="Times New Roman" panose="02020603050405020304" pitchFamily="18" charset="0"/>
                <a:cs typeface="Times New Roman" panose="02020603050405020304" pitchFamily="18" charset="0"/>
              </a:rPr>
              <a:t>{</a:t>
            </a:r>
          </a:p>
          <a:p>
            <a:pPr lvl="0"/>
            <a:r>
              <a:rPr lang="en-US" sz="1000" dirty="0">
                <a:solidFill>
                  <a:prstClr val="black"/>
                </a:solidFill>
                <a:latin typeface="Times New Roman" panose="02020603050405020304" pitchFamily="18" charset="0"/>
                <a:cs typeface="Times New Roman" panose="02020603050405020304" pitchFamily="18" charset="0"/>
              </a:rPr>
              <a:t>if (</a:t>
            </a:r>
            <a:r>
              <a:rPr lang="en-US" sz="1000" dirty="0">
                <a:solidFill>
                  <a:prstClr val="black"/>
                </a:solidFill>
                <a:highlight>
                  <a:srgbClr val="00FFFF"/>
                </a:highlight>
                <a:latin typeface="Times New Roman" panose="02020603050405020304" pitchFamily="18" charset="0"/>
                <a:cs typeface="Times New Roman" panose="02020603050405020304" pitchFamily="18" charset="0"/>
              </a:rPr>
              <a:t>ret</a:t>
            </a:r>
            <a:r>
              <a:rPr lang="en-US" sz="1000" dirty="0">
                <a:solidFill>
                  <a:prstClr val="black"/>
                </a:solidFill>
                <a:latin typeface="Times New Roman" panose="02020603050405020304" pitchFamily="18" charset="0"/>
                <a:cs typeface="Times New Roman" panose="02020603050405020304" pitchFamily="18" charset="0"/>
              </a:rPr>
              <a:t>(conv(str), </a:t>
            </a:r>
            <a:r>
              <a:rPr lang="en-US" sz="1000" dirty="0">
                <a:solidFill>
                  <a:prstClr val="black"/>
                </a:solidFill>
                <a:highlight>
                  <a:srgbClr val="FFFF00"/>
                </a:highlight>
                <a:latin typeface="Times New Roman" panose="02020603050405020304" pitchFamily="18" charset="0"/>
                <a:cs typeface="Times New Roman" panose="02020603050405020304" pitchFamily="18" charset="0"/>
              </a:rPr>
              <a:t>'e'</a:t>
            </a:r>
            <a:r>
              <a:rPr lang="en-US" sz="1000" dirty="0">
                <a:solidFill>
                  <a:prstClr val="black"/>
                </a:solidFill>
                <a:latin typeface="Times New Roman" panose="02020603050405020304" pitchFamily="18" charset="0"/>
                <a:cs typeface="Times New Roman" panose="02020603050405020304" pitchFamily="18" charset="0"/>
              </a:rPr>
              <a:t>)</a:t>
            </a:r>
            <a:r>
              <a:rPr lang="en-US" sz="1000" dirty="0">
                <a:solidFill>
                  <a:prstClr val="black"/>
                </a:solidFill>
                <a:highlight>
                  <a:srgbClr val="00FF00"/>
                </a:highlight>
                <a:latin typeface="Times New Roman" panose="02020603050405020304" pitchFamily="18" charset="0"/>
                <a:cs typeface="Times New Roman" panose="02020603050405020304" pitchFamily="18" charset="0"/>
              </a:rPr>
              <a:t>==""</a:t>
            </a:r>
            <a:r>
              <a:rPr lang="en-US" sz="1000" dirty="0">
                <a:solidFill>
                  <a:prstClr val="black"/>
                </a:solidFill>
                <a:latin typeface="Times New Roman" panose="02020603050405020304" pitchFamily="18" charset="0"/>
                <a:cs typeface="Times New Roman" panose="02020603050405020304" pitchFamily="18" charset="0"/>
              </a:rPr>
              <a:t>)</a:t>
            </a:r>
          </a:p>
          <a:p>
            <a:pPr lvl="0"/>
            <a:r>
              <a:rPr lang="en-US" sz="1000" dirty="0">
                <a:solidFill>
                  <a:prstClr val="black"/>
                </a:solidFill>
                <a:highlight>
                  <a:srgbClr val="C0C0C0"/>
                </a:highlight>
                <a:latin typeface="Times New Roman" panose="02020603050405020304" pitchFamily="18" charset="0"/>
                <a:cs typeface="Times New Roman" panose="02020603050405020304" pitchFamily="18" charset="0"/>
              </a:rPr>
              <a:t>return System::Convert::ToString(label1-&gt;Text);</a:t>
            </a:r>
          </a:p>
          <a:p>
            <a:pPr lvl="0"/>
            <a:r>
              <a:rPr lang="en-US" sz="1000" dirty="0">
                <a:solidFill>
                  <a:prstClr val="black"/>
                </a:solidFill>
                <a:latin typeface="Times New Roman" panose="02020603050405020304" pitchFamily="18" charset="0"/>
                <a:cs typeface="Times New Roman" panose="02020603050405020304" pitchFamily="18" charset="0"/>
              </a:rPr>
              <a:t>return ret(conv(str), 'e');</a:t>
            </a:r>
          </a:p>
          <a:p>
            <a:pPr lvl="0"/>
            <a:r>
              <a:rPr lang="ru-RU" sz="1000" dirty="0">
                <a:solidFill>
                  <a:prstClr val="black"/>
                </a:solidFill>
                <a:latin typeface="Times New Roman" panose="02020603050405020304" pitchFamily="18" charset="0"/>
                <a:cs typeface="Times New Roman" panose="02020603050405020304" pitchFamily="18" charset="0"/>
              </a:rPr>
              <a:t>}</a:t>
            </a:r>
          </a:p>
          <a:p>
            <a:pPr lvl="0"/>
            <a:r>
              <a:rPr lang="ru-RU" sz="1400" dirty="0">
                <a:solidFill>
                  <a:prstClr val="black"/>
                </a:solidFill>
                <a:latin typeface="Times New Roman" panose="02020603050405020304" pitchFamily="18" charset="0"/>
                <a:cs typeface="Times New Roman" panose="02020603050405020304" pitchFamily="18" charset="0"/>
              </a:rPr>
              <a:t>На самом деле, это функция-матрёшка, мы внутри неё вызываем уже знакомую нам функцию </a:t>
            </a:r>
            <a:r>
              <a:rPr lang="en-US" sz="1400" dirty="0">
                <a:solidFill>
                  <a:prstClr val="black"/>
                </a:solidFill>
                <a:highlight>
                  <a:srgbClr val="00FFFF"/>
                </a:highlight>
                <a:latin typeface="Times New Roman" panose="02020603050405020304" pitchFamily="18" charset="0"/>
                <a:cs typeface="Times New Roman" panose="02020603050405020304" pitchFamily="18" charset="0"/>
              </a:rPr>
              <a:t>ret</a:t>
            </a:r>
            <a:r>
              <a:rPr lang="en-US" sz="1400" dirty="0">
                <a:solidFill>
                  <a:prstClr val="black"/>
                </a:solidFill>
                <a:latin typeface="Times New Roman" panose="02020603050405020304" pitchFamily="18" charset="0"/>
                <a:cs typeface="Times New Roman" panose="02020603050405020304" pitchFamily="18" charset="0"/>
              </a:rPr>
              <a:t>, </a:t>
            </a:r>
            <a:r>
              <a:rPr lang="ru-RU" sz="1400" dirty="0">
                <a:solidFill>
                  <a:prstClr val="black"/>
                </a:solidFill>
                <a:latin typeface="Times New Roman" panose="02020603050405020304" pitchFamily="18" charset="0"/>
                <a:cs typeface="Times New Roman" panose="02020603050405020304" pitchFamily="18" charset="0"/>
              </a:rPr>
              <a:t>которая используется для всего, и даём в качестве аргумента </a:t>
            </a:r>
            <a:r>
              <a:rPr lang="ru-RU" sz="1400" dirty="0">
                <a:solidFill>
                  <a:prstClr val="black"/>
                </a:solidFill>
                <a:highlight>
                  <a:srgbClr val="FFFF00"/>
                </a:highlight>
                <a:latin typeface="Times New Roman" panose="02020603050405020304" pitchFamily="18" charset="0"/>
                <a:cs typeface="Times New Roman" panose="02020603050405020304" pitchFamily="18" charset="0"/>
              </a:rPr>
              <a:t>специальный знак</a:t>
            </a:r>
            <a:r>
              <a:rPr lang="ru-RU" sz="1400" dirty="0">
                <a:solidFill>
                  <a:prstClr val="black"/>
                </a:solidFill>
                <a:latin typeface="Times New Roman" panose="02020603050405020304" pitchFamily="18" charset="0"/>
                <a:cs typeface="Times New Roman" panose="02020603050405020304" pitchFamily="18" charset="0"/>
              </a:rPr>
              <a:t>.</a:t>
            </a:r>
          </a:p>
          <a:p>
            <a:pPr lvl="0"/>
            <a:r>
              <a:rPr lang="ru-RU" sz="1400" dirty="0">
                <a:solidFill>
                  <a:prstClr val="black"/>
                </a:solidFill>
                <a:latin typeface="Times New Roman" panose="02020603050405020304" pitchFamily="18" charset="0"/>
                <a:cs typeface="Times New Roman" panose="02020603050405020304" pitchFamily="18" charset="0"/>
              </a:rPr>
              <a:t>Вначале мы пытаемся предотвратить двойной клик по самому названию.</a:t>
            </a:r>
          </a:p>
          <a:p>
            <a:pPr lvl="0"/>
            <a:r>
              <a:rPr lang="ru-RU" sz="1400" dirty="0">
                <a:solidFill>
                  <a:prstClr val="black"/>
                </a:solidFill>
                <a:latin typeface="Times New Roman" panose="02020603050405020304" pitchFamily="18" charset="0"/>
                <a:cs typeface="Times New Roman" panose="02020603050405020304" pitchFamily="18" charset="0"/>
              </a:rPr>
              <a:t>Зато именно здесь обнаружился очевидный минус называния функции русскими символами.</a:t>
            </a:r>
          </a:p>
          <a:p>
            <a:pPr lvl="0"/>
            <a:endParaRPr lang="ru-RU" sz="1000" dirty="0">
              <a:solidFill>
                <a:prstClr val="black"/>
              </a:solidFill>
              <a:latin typeface="Times New Roman" panose="02020603050405020304" pitchFamily="18" charset="0"/>
              <a:cs typeface="Times New Roman" panose="02020603050405020304" pitchFamily="18" charset="0"/>
            </a:endParaRPr>
          </a:p>
          <a:p>
            <a:pPr lvl="0"/>
            <a:endParaRPr lang="ru-RU" sz="1400" dirty="0">
              <a:solidFill>
                <a:prstClr val="black"/>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23010022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45</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r>
              <a:rPr lang="ru-RU" sz="1400" dirty="0">
                <a:solidFill>
                  <a:prstClr val="black"/>
                </a:solidFill>
                <a:latin typeface="Times New Roman" panose="02020603050405020304" pitchFamily="18" charset="0"/>
                <a:cs typeface="Times New Roman" panose="02020603050405020304" pitchFamily="18" charset="0"/>
              </a:rPr>
              <a:t>Если мы в первой строчке пропишем в условиях …==</a:t>
            </a:r>
            <a:r>
              <a:rPr lang="en-US" sz="1400" dirty="0">
                <a:solidFill>
                  <a:prstClr val="black"/>
                </a:solidFill>
                <a:latin typeface="Times New Roman" panose="02020603050405020304" pitchFamily="18" charset="0"/>
                <a:cs typeface="Times New Roman" panose="02020603050405020304" pitchFamily="18" charset="0"/>
              </a:rPr>
              <a:t>“</a:t>
            </a:r>
            <a:r>
              <a:rPr lang="ru-RU" sz="1400" dirty="0">
                <a:solidFill>
                  <a:prstClr val="black"/>
                </a:solidFill>
                <a:latin typeface="Times New Roman" panose="02020603050405020304" pitchFamily="18" charset="0"/>
                <a:cs typeface="Times New Roman" panose="02020603050405020304" pitchFamily="18" charset="0"/>
              </a:rPr>
              <a:t>История</a:t>
            </a:r>
            <a:r>
              <a:rPr lang="en-US" sz="1400" dirty="0">
                <a:solidFill>
                  <a:prstClr val="black"/>
                </a:solidFill>
                <a:latin typeface="Times New Roman" panose="02020603050405020304" pitchFamily="18" charset="0"/>
                <a:cs typeface="Times New Roman" panose="02020603050405020304" pitchFamily="18" charset="0"/>
              </a:rPr>
              <a:t>”</a:t>
            </a:r>
            <a:r>
              <a:rPr lang="ru-RU" sz="1400" dirty="0">
                <a:solidFill>
                  <a:prstClr val="black"/>
                </a:solidFill>
                <a:latin typeface="Times New Roman" panose="02020603050405020304" pitchFamily="18" charset="0"/>
                <a:cs typeface="Times New Roman" panose="02020603050405020304" pitchFamily="18" charset="0"/>
              </a:rPr>
              <a:t>, то функция не сработает: видя русскую раскладку она банально возвращает пустую строку. Казалось бы, хоть историю не вписывает в блок - и то хорошо, но основной блок ни при каких условиях </a:t>
            </a:r>
            <a:r>
              <a:rPr lang="ru-RU" sz="1400" u="sng" dirty="0">
                <a:solidFill>
                  <a:prstClr val="black"/>
                </a:solidFill>
                <a:latin typeface="Times New Roman" panose="02020603050405020304" pitchFamily="18" charset="0"/>
                <a:cs typeface="Times New Roman" panose="02020603050405020304" pitchFamily="18" charset="0"/>
              </a:rPr>
              <a:t>не должен опустошаться </a:t>
            </a:r>
            <a:r>
              <a:rPr lang="ru-RU" sz="1400" dirty="0">
                <a:solidFill>
                  <a:prstClr val="black"/>
                </a:solidFill>
                <a:latin typeface="Times New Roman" panose="02020603050405020304" pitchFamily="18" charset="0"/>
                <a:cs typeface="Times New Roman" panose="02020603050405020304" pitchFamily="18" charset="0"/>
              </a:rPr>
              <a:t>– это может привести к непредвиденным последствиям. Поэтому мы и ставим </a:t>
            </a:r>
            <a:r>
              <a:rPr lang="ru-RU" sz="1400" dirty="0">
                <a:solidFill>
                  <a:prstClr val="black"/>
                </a:solidFill>
                <a:highlight>
                  <a:srgbClr val="00FF00"/>
                </a:highlight>
                <a:latin typeface="Times New Roman" panose="02020603050405020304" pitchFamily="18" charset="0"/>
                <a:cs typeface="Times New Roman" panose="02020603050405020304" pitchFamily="18" charset="0"/>
              </a:rPr>
              <a:t>проверку на пустую строку</a:t>
            </a:r>
            <a:r>
              <a:rPr lang="ru-RU" sz="1400" dirty="0">
                <a:solidFill>
                  <a:prstClr val="black"/>
                </a:solidFill>
                <a:latin typeface="Times New Roman" panose="02020603050405020304" pitchFamily="18" charset="0"/>
                <a:cs typeface="Times New Roman" panose="02020603050405020304" pitchFamily="18" charset="0"/>
              </a:rPr>
              <a:t>, раз уж именно её он нам возвращает, и в итоге, если пользователь будет делать двойное нажатие по Истории, то ему будет казаться, что ничего не происходит, однако каждый раз значение в основном лейбле просто </a:t>
            </a:r>
            <a:r>
              <a:rPr lang="ru-RU" sz="1400" dirty="0">
                <a:solidFill>
                  <a:prstClr val="black"/>
                </a:solidFill>
                <a:highlight>
                  <a:srgbClr val="C0C0C0"/>
                </a:highlight>
                <a:latin typeface="Times New Roman" panose="02020603050405020304" pitchFamily="18" charset="0"/>
                <a:cs typeface="Times New Roman" panose="02020603050405020304" pitchFamily="18" charset="0"/>
              </a:rPr>
              <a:t>заменяет само себя</a:t>
            </a:r>
            <a:r>
              <a:rPr lang="ru-RU" sz="1400" dirty="0">
                <a:solidFill>
                  <a:prstClr val="black"/>
                </a:solidFill>
                <a:latin typeface="Times New Roman" panose="02020603050405020304" pitchFamily="18" charset="0"/>
                <a:cs typeface="Times New Roman" panose="02020603050405020304" pitchFamily="18" charset="0"/>
              </a:rPr>
              <a:t>! </a:t>
            </a: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28689333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46</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pic>
        <p:nvPicPr>
          <p:cNvPr id="11" name="JEsmiarjOI">
            <a:hlinkClick r:id="" action="ppaction://media"/>
            <a:extLst>
              <a:ext uri="{FF2B5EF4-FFF2-40B4-BE49-F238E27FC236}">
                <a16:creationId xmlns:a16="http://schemas.microsoft.com/office/drawing/2014/main" id="{1076121A-DD12-4976-9CC3-1448EA4A37CE}"/>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42173" y="1479599"/>
            <a:ext cx="4076380" cy="3390058"/>
          </a:xfrm>
          <a:prstGeom prst="rect">
            <a:avLst/>
          </a:prstGeom>
        </p:spPr>
      </p:pic>
      <p:sp>
        <p:nvSpPr>
          <p:cNvPr id="2" name="Прямоугольник 1">
            <a:extLst>
              <a:ext uri="{FF2B5EF4-FFF2-40B4-BE49-F238E27FC236}">
                <a16:creationId xmlns:a16="http://schemas.microsoft.com/office/drawing/2014/main" id="{3264CEA7-E7E1-42D4-B664-AD4EF3B7CCC6}"/>
              </a:ext>
            </a:extLst>
          </p:cNvPr>
          <p:cNvSpPr/>
          <p:nvPr/>
        </p:nvSpPr>
        <p:spPr>
          <a:xfrm>
            <a:off x="4318552" y="2565000"/>
            <a:ext cx="2783275" cy="1350000"/>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ru-RU" sz="1400" dirty="0">
                <a:latin typeface="Times New Roman" panose="02020603050405020304" pitchFamily="18" charset="0"/>
                <a:cs typeface="Times New Roman" panose="02020603050405020304" pitchFamily="18" charset="0"/>
              </a:rPr>
              <a:t>Видео. 4 Вызов предыдущего значения в блок</a:t>
            </a:r>
          </a:p>
        </p:txBody>
      </p:sp>
    </p:spTree>
    <p:extLst>
      <p:ext uri="{BB962C8B-B14F-4D97-AF65-F5344CB8AC3E}">
        <p14:creationId xmlns:p14="http://schemas.microsoft.com/office/powerpoint/2010/main" val="2775417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50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1"/>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1"/>
                                        </p:tgtEl>
                                      </p:cBhvr>
                                    </p:cmd>
                                  </p:childTnLst>
                                </p:cTn>
                              </p:par>
                            </p:childTnLst>
                          </p:cTn>
                        </p:par>
                      </p:childTnLst>
                    </p:cTn>
                  </p:par>
                </p:childTnLst>
              </p:cTn>
              <p:nextCondLst>
                <p:cond evt="onClick" delay="0">
                  <p:tgtEl>
                    <p:spTgt spid="11"/>
                  </p:tgtEl>
                </p:cond>
              </p:nextCondLst>
            </p:seq>
            <p:video>
              <p:cMediaNode vol="80000">
                <p:cTn id="12" fill="hold" display="0">
                  <p:stCondLst>
                    <p:cond delay="indefinite"/>
                  </p:stCondLst>
                </p:cTn>
                <p:tgtEl>
                  <p:spTgt spid="11"/>
                </p:tgtEl>
              </p:cMediaNode>
            </p:video>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47</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r>
              <a:rPr lang="ru-RU" sz="1400" dirty="0">
                <a:solidFill>
                  <a:prstClr val="black"/>
                </a:solidFill>
                <a:latin typeface="Times New Roman" panose="02020603050405020304" pitchFamily="18" charset="0"/>
                <a:cs typeface="Times New Roman" panose="02020603050405020304" pitchFamily="18" charset="0"/>
              </a:rPr>
              <a:t>И закончить рассмотрение этого проекта мне бы хотелось на кнопке Истории.</a:t>
            </a:r>
          </a:p>
          <a:p>
            <a:pPr lvl="0"/>
            <a:r>
              <a:rPr lang="ru-RU" sz="1400" dirty="0">
                <a:solidFill>
                  <a:prstClr val="black"/>
                </a:solidFill>
                <a:latin typeface="Times New Roman" panose="02020603050405020304" pitchFamily="18" charset="0"/>
                <a:cs typeface="Times New Roman" panose="02020603050405020304" pitchFamily="18" charset="0"/>
              </a:rPr>
              <a:t>Для кнопок можно спокойно устанавливать собственные изображения, при этом не делая ужасный код на десятки строчек, как было при работе с любыми изображениями в </a:t>
            </a:r>
            <a:r>
              <a:rPr lang="en-US" sz="1400" dirty="0">
                <a:solidFill>
                  <a:prstClr val="black"/>
                </a:solidFill>
                <a:latin typeface="Times New Roman" panose="02020603050405020304" pitchFamily="18" charset="0"/>
                <a:cs typeface="Times New Roman" panose="02020603050405020304" pitchFamily="18" charset="0"/>
              </a:rPr>
              <a:t>wxWidgets (</a:t>
            </a:r>
            <a:r>
              <a:rPr lang="ru-RU" sz="1400" dirty="0">
                <a:solidFill>
                  <a:prstClr val="black"/>
                </a:solidFill>
                <a:latin typeface="Times New Roman" panose="02020603050405020304" pitchFamily="18" charset="0"/>
                <a:cs typeface="Times New Roman" panose="02020603050405020304" pitchFamily="18" charset="0"/>
              </a:rPr>
              <a:t>даже при использовании местного фреймворка!), а просто выбрав в свойствах файл, предусмотрительно его закинув в папку с проектом, и система напишет весьма элегантный </a:t>
            </a:r>
            <a:r>
              <a:rPr lang="ru-RU" sz="1400" dirty="0">
                <a:solidFill>
                  <a:prstClr val="black"/>
                </a:solidFill>
                <a:highlight>
                  <a:srgbClr val="FFFF00"/>
                </a:highlight>
                <a:latin typeface="Times New Roman" panose="02020603050405020304" pitchFamily="18" charset="0"/>
                <a:cs typeface="Times New Roman" panose="02020603050405020304" pitchFamily="18" charset="0"/>
              </a:rPr>
              <a:t>код</a:t>
            </a:r>
            <a:r>
              <a:rPr lang="ru-RU" sz="1400" dirty="0">
                <a:solidFill>
                  <a:prstClr val="black"/>
                </a:solidFill>
                <a:latin typeface="Times New Roman" panose="02020603050405020304" pitchFamily="18" charset="0"/>
                <a:cs typeface="Times New Roman" panose="02020603050405020304" pitchFamily="18" charset="0"/>
              </a:rPr>
              <a:t>.</a:t>
            </a:r>
          </a:p>
          <a:p>
            <a:r>
              <a:rPr lang="en-US" sz="1000" dirty="0">
                <a:solidFill>
                  <a:prstClr val="black"/>
                </a:solidFill>
                <a:highlight>
                  <a:srgbClr val="FFFF00"/>
                </a:highlight>
                <a:latin typeface="Times New Roman" panose="02020603050405020304" pitchFamily="18" charset="0"/>
                <a:cs typeface="Times New Roman" panose="02020603050405020304" pitchFamily="18" charset="0"/>
              </a:rPr>
              <a:t>this-&gt;button25-&gt;BackgroundImage = (cli::safe_cast&lt;System::Drawing::Image^&gt;(resources-&gt;GetObject</a:t>
            </a:r>
            <a:r>
              <a:rPr lang="ru-RU" sz="1000" dirty="0">
                <a:solidFill>
                  <a:prstClr val="black"/>
                </a:solidFill>
                <a:highlight>
                  <a:srgbClr val="FFFF00"/>
                </a:highlight>
                <a:latin typeface="Times New Roman" panose="02020603050405020304" pitchFamily="18" charset="0"/>
                <a:cs typeface="Times New Roman" panose="02020603050405020304" pitchFamily="18" charset="0"/>
              </a:rPr>
              <a:t> </a:t>
            </a:r>
            <a:r>
              <a:rPr lang="en-US" sz="1000" dirty="0">
                <a:solidFill>
                  <a:prstClr val="black"/>
                </a:solidFill>
                <a:highlight>
                  <a:srgbClr val="FFFF00"/>
                </a:highlight>
                <a:latin typeface="Times New Roman" panose="02020603050405020304" pitchFamily="18" charset="0"/>
                <a:cs typeface="Times New Roman" panose="02020603050405020304" pitchFamily="18" charset="0"/>
              </a:rPr>
              <a:t>(L"button25.BackgroundImage")));</a:t>
            </a:r>
            <a:endParaRPr lang="ru-RU" sz="1000" dirty="0">
              <a:solidFill>
                <a:prstClr val="black"/>
              </a:solidFill>
              <a:highlight>
                <a:srgbClr val="FFFF00"/>
              </a:highlight>
              <a:latin typeface="Times New Roman" panose="02020603050405020304" pitchFamily="18" charset="0"/>
              <a:cs typeface="Times New Roman" panose="02020603050405020304" pitchFamily="18" charset="0"/>
            </a:endParaRPr>
          </a:p>
          <a:p>
            <a:endParaRPr lang="ru-RU" sz="1000" dirty="0">
              <a:solidFill>
                <a:prstClr val="black"/>
              </a:solidFill>
              <a:latin typeface="Times New Roman" panose="02020603050405020304" pitchFamily="18" charset="0"/>
              <a:cs typeface="Times New Roman" panose="02020603050405020304" pitchFamily="18" charset="0"/>
            </a:endParaRPr>
          </a:p>
          <a:p>
            <a:pPr lvl="0"/>
            <a:r>
              <a:rPr lang="ru-RU" sz="1400" dirty="0">
                <a:solidFill>
                  <a:prstClr val="black"/>
                </a:solidFill>
                <a:latin typeface="Times New Roman" panose="02020603050405020304" pitchFamily="18" charset="0"/>
                <a:cs typeface="Times New Roman" panose="02020603050405020304" pitchFamily="18" charset="0"/>
              </a:rPr>
              <a:t>С самой Историей мы не будем сильно заморачиваться, поэтому если сравнить интерфейс встроенного калькулятора и этого, то можно увидеть существенные различия, но основную свою идею мы выполнили.</a:t>
            </a:r>
          </a:p>
          <a:p>
            <a:pPr lvl="0"/>
            <a:r>
              <a:rPr lang="ru-RU" sz="1400" dirty="0">
                <a:solidFill>
                  <a:prstClr val="black"/>
                </a:solidFill>
                <a:latin typeface="Times New Roman" panose="02020603050405020304" pitchFamily="18" charset="0"/>
                <a:cs typeface="Times New Roman" panose="02020603050405020304" pitchFamily="18" charset="0"/>
              </a:rPr>
              <a:t>Итак, для начала, через свойства или прямо в коде у этого блока объявляем </a:t>
            </a:r>
            <a:r>
              <a:rPr lang="ru-RU" sz="1400" dirty="0">
                <a:solidFill>
                  <a:prstClr val="black"/>
                </a:solidFill>
                <a:highlight>
                  <a:srgbClr val="FFFF00"/>
                </a:highlight>
                <a:latin typeface="Times New Roman" panose="02020603050405020304" pitchFamily="18" charset="0"/>
                <a:cs typeface="Times New Roman" panose="02020603050405020304" pitchFamily="18" charset="0"/>
              </a:rPr>
              <a:t>скрытность</a:t>
            </a:r>
            <a:r>
              <a:rPr lang="ru-RU" sz="1400" dirty="0">
                <a:solidFill>
                  <a:prstClr val="black"/>
                </a:solidFill>
                <a:latin typeface="Times New Roman" panose="02020603050405020304" pitchFamily="18" charset="0"/>
                <a:cs typeface="Times New Roman" panose="02020603050405020304" pitchFamily="18" charset="0"/>
              </a:rPr>
              <a:t>:</a:t>
            </a:r>
          </a:p>
          <a:p>
            <a:pPr lvl="0"/>
            <a:endParaRPr lang="ru-RU" sz="1400" dirty="0">
              <a:solidFill>
                <a:prstClr val="black"/>
              </a:solidFill>
              <a:latin typeface="Times New Roman" panose="02020603050405020304" pitchFamily="18" charset="0"/>
              <a:cs typeface="Times New Roman" panose="02020603050405020304" pitchFamily="18" charset="0"/>
            </a:endParaRPr>
          </a:p>
          <a:p>
            <a:r>
              <a:rPr lang="en-US" sz="1000" dirty="0">
                <a:solidFill>
                  <a:prstClr val="black"/>
                </a:solidFill>
                <a:latin typeface="Times New Roman" panose="02020603050405020304" pitchFamily="18" charset="0"/>
                <a:cs typeface="Times New Roman" panose="02020603050405020304" pitchFamily="18" charset="0"/>
              </a:rPr>
              <a:t>this-&gt;</a:t>
            </a:r>
            <a:r>
              <a:rPr lang="ru-RU" sz="1000" dirty="0">
                <a:solidFill>
                  <a:prstClr val="black"/>
                </a:solidFill>
                <a:latin typeface="Times New Roman" panose="02020603050405020304" pitchFamily="18" charset="0"/>
                <a:cs typeface="Times New Roman" panose="02020603050405020304" pitchFamily="18" charset="0"/>
              </a:rPr>
              <a:t>История-&gt;</a:t>
            </a:r>
            <a:r>
              <a:rPr lang="en-US" sz="1000" dirty="0">
                <a:solidFill>
                  <a:prstClr val="black"/>
                </a:solidFill>
                <a:highlight>
                  <a:srgbClr val="FFFF00"/>
                </a:highlight>
                <a:latin typeface="Times New Roman" panose="02020603050405020304" pitchFamily="18" charset="0"/>
                <a:cs typeface="Times New Roman" panose="02020603050405020304" pitchFamily="18" charset="0"/>
              </a:rPr>
              <a:t>Visible = false</a:t>
            </a:r>
            <a:r>
              <a:rPr lang="en-US" sz="1000" dirty="0">
                <a:solidFill>
                  <a:prstClr val="black"/>
                </a:solidFill>
                <a:latin typeface="Times New Roman" panose="02020603050405020304" pitchFamily="18" charset="0"/>
                <a:cs typeface="Times New Roman" panose="02020603050405020304" pitchFamily="18" charset="0"/>
              </a:rPr>
              <a:t>;</a:t>
            </a:r>
          </a:p>
          <a:p>
            <a:pPr lvl="0"/>
            <a:endParaRPr lang="en-US" sz="1400" dirty="0">
              <a:solidFill>
                <a:prstClr val="black"/>
              </a:solidFill>
              <a:latin typeface="Times New Roman" panose="02020603050405020304" pitchFamily="18" charset="0"/>
              <a:cs typeface="Times New Roman" panose="02020603050405020304" pitchFamily="18" charset="0"/>
            </a:endParaRPr>
          </a:p>
          <a:p>
            <a:endParaRPr lang="ru-RU" sz="1000" dirty="0">
              <a:solidFill>
                <a:prstClr val="black"/>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196909285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48</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r>
              <a:rPr lang="ru-RU" sz="1400" dirty="0">
                <a:solidFill>
                  <a:prstClr val="black"/>
                </a:solidFill>
                <a:latin typeface="Times New Roman" panose="02020603050405020304" pitchFamily="18" charset="0"/>
                <a:cs typeface="Times New Roman" panose="02020603050405020304" pitchFamily="18" charset="0"/>
              </a:rPr>
              <a:t>Это не является критическим, но чтобы превратить кнопку Истории в «рычаг», или простой переключатель, можно будет обойтись без добавления новой булевой переменной, просто отслеживая состояние блока и меняя его после операций.</a:t>
            </a:r>
          </a:p>
          <a:p>
            <a:pPr lvl="0"/>
            <a:r>
              <a:rPr lang="ru-RU" sz="1400" dirty="0">
                <a:solidFill>
                  <a:prstClr val="black"/>
                </a:solidFill>
                <a:latin typeface="Times New Roman" panose="02020603050405020304" pitchFamily="18" charset="0"/>
                <a:cs typeface="Times New Roman" panose="02020603050405020304" pitchFamily="18" charset="0"/>
              </a:rPr>
              <a:t>Ещё на этапе конструирования не выделяем место под историю, а делаем размер, как будто его там нет (</a:t>
            </a:r>
            <a:r>
              <a:rPr lang="en-US" sz="1400" dirty="0">
                <a:solidFill>
                  <a:prstClr val="black"/>
                </a:solidFill>
                <a:latin typeface="Times New Roman" panose="02020603050405020304" pitchFamily="18" charset="0"/>
                <a:cs typeface="Times New Roman" panose="02020603050405020304" pitchFamily="18" charset="0"/>
              </a:rPr>
              <a:t>autosize – </a:t>
            </a:r>
            <a:r>
              <a:rPr lang="ru-RU" sz="1400" dirty="0">
                <a:solidFill>
                  <a:prstClr val="black"/>
                </a:solidFill>
                <a:latin typeface="Times New Roman" panose="02020603050405020304" pitchFamily="18" charset="0"/>
                <a:cs typeface="Times New Roman" panose="02020603050405020304" pitchFamily="18" charset="0"/>
              </a:rPr>
              <a:t>зло!), но перед этим замеряя, каким примерно должен быть размер вместе с ней.</a:t>
            </a:r>
          </a:p>
          <a:p>
            <a:pPr lvl="0"/>
            <a:endParaRPr lang="ru-RU" sz="1400" dirty="0">
              <a:solidFill>
                <a:prstClr val="black"/>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32741569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4</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Основная идея</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Основная идея работы заключается в том, чтобы на конкретных практических примерах показать сферы потенциального использования графических инструментариев, работающих на языке С++, описать вхождение в процесс разработки с самого начала, предложить уникальный подход к обучению и реализации всех предложенных возможностей на простых примерах и личном опыте.</a:t>
            </a: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152978848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49</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r>
              <a:rPr lang="en-US" sz="1000" dirty="0">
                <a:solidFill>
                  <a:prstClr val="black"/>
                </a:solidFill>
                <a:latin typeface="Times New Roman" panose="02020603050405020304" pitchFamily="18" charset="0"/>
                <a:cs typeface="Times New Roman" panose="02020603050405020304" pitchFamily="18" charset="0"/>
              </a:rPr>
              <a:t>System::Void MyForm::button25_Click(System::Object^ sender, System::EventArgs^ e)</a:t>
            </a:r>
          </a:p>
          <a:p>
            <a:pPr lvl="0"/>
            <a:r>
              <a:rPr lang="ru-RU" sz="1000" dirty="0">
                <a:solidFill>
                  <a:prstClr val="black"/>
                </a:solidFill>
                <a:latin typeface="Times New Roman" panose="02020603050405020304" pitchFamily="18" charset="0"/>
                <a:cs typeface="Times New Roman" panose="02020603050405020304" pitchFamily="18" charset="0"/>
              </a:rPr>
              <a:t>{</a:t>
            </a:r>
          </a:p>
          <a:p>
            <a:pPr lvl="0"/>
            <a:r>
              <a:rPr lang="en-US" sz="1000" dirty="0">
                <a:solidFill>
                  <a:prstClr val="black"/>
                </a:solidFill>
                <a:latin typeface="Times New Roman" panose="02020603050405020304" pitchFamily="18" charset="0"/>
                <a:cs typeface="Times New Roman" panose="02020603050405020304" pitchFamily="18" charset="0"/>
              </a:rPr>
              <a:t>if (this-&gt;История-&gt;</a:t>
            </a:r>
            <a:r>
              <a:rPr lang="en-US" sz="1000" dirty="0">
                <a:solidFill>
                  <a:prstClr val="black"/>
                </a:solidFill>
                <a:highlight>
                  <a:srgbClr val="FFFF00"/>
                </a:highlight>
                <a:latin typeface="Times New Roman" panose="02020603050405020304" pitchFamily="18" charset="0"/>
                <a:cs typeface="Times New Roman" panose="02020603050405020304" pitchFamily="18" charset="0"/>
              </a:rPr>
              <a:t>Visible == false</a:t>
            </a:r>
            <a:r>
              <a:rPr lang="en-US" sz="1000" dirty="0">
                <a:solidFill>
                  <a:prstClr val="black"/>
                </a:solidFill>
                <a:latin typeface="Times New Roman" panose="02020603050405020304" pitchFamily="18" charset="0"/>
                <a:cs typeface="Times New Roman" panose="02020603050405020304" pitchFamily="18" charset="0"/>
              </a:rPr>
              <a:t>) {</a:t>
            </a:r>
          </a:p>
          <a:p>
            <a:pPr lvl="0"/>
            <a:r>
              <a:rPr lang="en-US" sz="1000" dirty="0">
                <a:solidFill>
                  <a:prstClr val="black"/>
                </a:solidFill>
                <a:latin typeface="Times New Roman" panose="02020603050405020304" pitchFamily="18" charset="0"/>
                <a:cs typeface="Times New Roman" panose="02020603050405020304" pitchFamily="18" charset="0"/>
              </a:rPr>
              <a:t>this-&gt;ClientSize = System::Drawing::</a:t>
            </a:r>
            <a:r>
              <a:rPr lang="en-US" sz="1000" dirty="0">
                <a:solidFill>
                  <a:prstClr val="black"/>
                </a:solidFill>
                <a:highlight>
                  <a:srgbClr val="00FF00"/>
                </a:highlight>
                <a:latin typeface="Times New Roman" panose="02020603050405020304" pitchFamily="18" charset="0"/>
                <a:cs typeface="Times New Roman" panose="02020603050405020304" pitchFamily="18" charset="0"/>
              </a:rPr>
              <a:t>Size(750, 610);</a:t>
            </a:r>
          </a:p>
          <a:p>
            <a:pPr lvl="0"/>
            <a:r>
              <a:rPr lang="en-US" sz="1000" dirty="0">
                <a:solidFill>
                  <a:prstClr val="black"/>
                </a:solidFill>
                <a:latin typeface="Times New Roman" panose="02020603050405020304" pitchFamily="18" charset="0"/>
                <a:cs typeface="Times New Roman" panose="02020603050405020304" pitchFamily="18" charset="0"/>
              </a:rPr>
              <a:t>this-&gt;</a:t>
            </a:r>
            <a:r>
              <a:rPr lang="ru-RU" sz="1000" dirty="0">
                <a:solidFill>
                  <a:prstClr val="black"/>
                </a:solidFill>
                <a:latin typeface="Times New Roman" panose="02020603050405020304" pitchFamily="18" charset="0"/>
                <a:cs typeface="Times New Roman" panose="02020603050405020304" pitchFamily="18" charset="0"/>
              </a:rPr>
              <a:t>История-&gt;</a:t>
            </a:r>
            <a:r>
              <a:rPr lang="en-US" sz="1000" dirty="0">
                <a:solidFill>
                  <a:prstClr val="black"/>
                </a:solidFill>
                <a:highlight>
                  <a:srgbClr val="00FFFF"/>
                </a:highlight>
                <a:latin typeface="Times New Roman" panose="02020603050405020304" pitchFamily="18" charset="0"/>
                <a:cs typeface="Times New Roman" panose="02020603050405020304" pitchFamily="18" charset="0"/>
              </a:rPr>
              <a:t>Visible = true;</a:t>
            </a:r>
          </a:p>
          <a:p>
            <a:pPr lvl="0"/>
            <a:r>
              <a:rPr lang="ru-RU" sz="1000" dirty="0">
                <a:solidFill>
                  <a:prstClr val="black"/>
                </a:solidFill>
                <a:latin typeface="Times New Roman" panose="02020603050405020304" pitchFamily="18" charset="0"/>
                <a:cs typeface="Times New Roman" panose="02020603050405020304" pitchFamily="18" charset="0"/>
              </a:rPr>
              <a:t>}</a:t>
            </a:r>
          </a:p>
          <a:p>
            <a:pPr lvl="0"/>
            <a:r>
              <a:rPr lang="en-US" sz="1000" dirty="0">
                <a:solidFill>
                  <a:prstClr val="black"/>
                </a:solidFill>
                <a:highlight>
                  <a:srgbClr val="FF0000"/>
                </a:highlight>
                <a:latin typeface="Times New Roman" panose="02020603050405020304" pitchFamily="18" charset="0"/>
                <a:cs typeface="Times New Roman" panose="02020603050405020304" pitchFamily="18" charset="0"/>
              </a:rPr>
              <a:t>else</a:t>
            </a:r>
          </a:p>
          <a:p>
            <a:pPr lvl="0"/>
            <a:r>
              <a:rPr lang="ru-RU" sz="1000" dirty="0">
                <a:solidFill>
                  <a:prstClr val="black"/>
                </a:solidFill>
                <a:latin typeface="Times New Roman" panose="02020603050405020304" pitchFamily="18" charset="0"/>
                <a:cs typeface="Times New Roman" panose="02020603050405020304" pitchFamily="18" charset="0"/>
              </a:rPr>
              <a:t>{</a:t>
            </a:r>
          </a:p>
          <a:p>
            <a:pPr lvl="0"/>
            <a:r>
              <a:rPr lang="en-US" sz="1000" dirty="0">
                <a:solidFill>
                  <a:prstClr val="black"/>
                </a:solidFill>
                <a:latin typeface="Times New Roman" panose="02020603050405020304" pitchFamily="18" charset="0"/>
                <a:cs typeface="Times New Roman" panose="02020603050405020304" pitchFamily="18" charset="0"/>
              </a:rPr>
              <a:t>this-&gt;ClientSize = System::Drawing::</a:t>
            </a:r>
            <a:r>
              <a:rPr lang="en-US" sz="1000" dirty="0">
                <a:solidFill>
                  <a:prstClr val="black"/>
                </a:solidFill>
                <a:highlight>
                  <a:srgbClr val="008080"/>
                </a:highlight>
                <a:latin typeface="Times New Roman" panose="02020603050405020304" pitchFamily="18" charset="0"/>
                <a:cs typeface="Times New Roman" panose="02020603050405020304" pitchFamily="18" charset="0"/>
              </a:rPr>
              <a:t>Size(585, 610);</a:t>
            </a:r>
          </a:p>
          <a:p>
            <a:pPr lvl="0"/>
            <a:r>
              <a:rPr lang="en-US" sz="1000" dirty="0">
                <a:solidFill>
                  <a:prstClr val="black"/>
                </a:solidFill>
                <a:latin typeface="Times New Roman" panose="02020603050405020304" pitchFamily="18" charset="0"/>
                <a:cs typeface="Times New Roman" panose="02020603050405020304" pitchFamily="18" charset="0"/>
              </a:rPr>
              <a:t>this-&gt;</a:t>
            </a:r>
            <a:r>
              <a:rPr lang="ru-RU" sz="1000" dirty="0">
                <a:solidFill>
                  <a:prstClr val="black"/>
                </a:solidFill>
                <a:latin typeface="Times New Roman" panose="02020603050405020304" pitchFamily="18" charset="0"/>
                <a:cs typeface="Times New Roman" panose="02020603050405020304" pitchFamily="18" charset="0"/>
              </a:rPr>
              <a:t>История-&gt;</a:t>
            </a:r>
            <a:r>
              <a:rPr lang="en-US" sz="1000" dirty="0">
                <a:solidFill>
                  <a:prstClr val="black"/>
                </a:solidFill>
                <a:highlight>
                  <a:srgbClr val="C0C0C0"/>
                </a:highlight>
                <a:latin typeface="Times New Roman" panose="02020603050405020304" pitchFamily="18" charset="0"/>
                <a:cs typeface="Times New Roman" panose="02020603050405020304" pitchFamily="18" charset="0"/>
              </a:rPr>
              <a:t>Visible = false;</a:t>
            </a:r>
          </a:p>
          <a:p>
            <a:pPr lvl="0"/>
            <a:r>
              <a:rPr lang="ru-RU" sz="1000" dirty="0">
                <a:solidFill>
                  <a:prstClr val="black"/>
                </a:solidFill>
                <a:latin typeface="Times New Roman" panose="02020603050405020304" pitchFamily="18" charset="0"/>
                <a:cs typeface="Times New Roman" panose="02020603050405020304" pitchFamily="18" charset="0"/>
              </a:rPr>
              <a:t>}</a:t>
            </a:r>
          </a:p>
          <a:p>
            <a:pPr lvl="0"/>
            <a:r>
              <a:rPr lang="ru-RU" sz="1000" dirty="0">
                <a:solidFill>
                  <a:prstClr val="black"/>
                </a:solidFill>
                <a:latin typeface="Times New Roman" panose="02020603050405020304" pitchFamily="18" charset="0"/>
                <a:cs typeface="Times New Roman" panose="02020603050405020304" pitchFamily="18" charset="0"/>
              </a:rPr>
              <a:t>}</a:t>
            </a:r>
          </a:p>
          <a:p>
            <a:r>
              <a:rPr lang="ru-RU" sz="1400" dirty="0">
                <a:solidFill>
                  <a:prstClr val="black"/>
                </a:solidFill>
                <a:latin typeface="Times New Roman" panose="02020603050405020304" pitchFamily="18" charset="0"/>
                <a:cs typeface="Times New Roman" panose="02020603050405020304" pitchFamily="18" charset="0"/>
              </a:rPr>
              <a:t>Именно здесь пользуемся в условном операторе тем, что </a:t>
            </a:r>
            <a:r>
              <a:rPr lang="ru-RU" sz="1400" dirty="0">
                <a:solidFill>
                  <a:prstClr val="black"/>
                </a:solidFill>
                <a:highlight>
                  <a:srgbClr val="FFFF00"/>
                </a:highlight>
                <a:latin typeface="Times New Roman" panose="02020603050405020304" pitchFamily="18" charset="0"/>
                <a:cs typeface="Times New Roman" panose="02020603050405020304" pitchFamily="18" charset="0"/>
              </a:rPr>
              <a:t>история у нас скрыта</a:t>
            </a:r>
            <a:r>
              <a:rPr lang="ru-RU" sz="1400" dirty="0">
                <a:solidFill>
                  <a:prstClr val="black"/>
                </a:solidFill>
                <a:latin typeface="Times New Roman" panose="02020603050405020304" pitchFamily="18" charset="0"/>
                <a:cs typeface="Times New Roman" panose="02020603050405020304" pitchFamily="18" charset="0"/>
              </a:rPr>
              <a:t>, и на основе этого </a:t>
            </a:r>
            <a:r>
              <a:rPr lang="ru-RU" sz="1400" dirty="0">
                <a:solidFill>
                  <a:prstClr val="black"/>
                </a:solidFill>
                <a:highlight>
                  <a:srgbClr val="00FF00"/>
                </a:highlight>
                <a:latin typeface="Times New Roman" panose="02020603050405020304" pitchFamily="18" charset="0"/>
                <a:cs typeface="Times New Roman" panose="02020603050405020304" pitchFamily="18" charset="0"/>
              </a:rPr>
              <a:t>изменяем под неё размер</a:t>
            </a:r>
            <a:r>
              <a:rPr lang="ru-RU" sz="1400" dirty="0">
                <a:solidFill>
                  <a:prstClr val="black"/>
                </a:solidFill>
                <a:latin typeface="Times New Roman" panose="02020603050405020304" pitchFamily="18" charset="0"/>
                <a:cs typeface="Times New Roman" panose="02020603050405020304" pitchFamily="18" charset="0"/>
              </a:rPr>
              <a:t> и не забываем </a:t>
            </a:r>
            <a:r>
              <a:rPr lang="ru-RU" sz="1400" dirty="0">
                <a:solidFill>
                  <a:prstClr val="black"/>
                </a:solidFill>
                <a:highlight>
                  <a:srgbClr val="00FFFF"/>
                </a:highlight>
                <a:latin typeface="Times New Roman" panose="02020603050405020304" pitchFamily="18" charset="0"/>
                <a:cs typeface="Times New Roman" panose="02020603050405020304" pitchFamily="18" charset="0"/>
              </a:rPr>
              <a:t>сделать её видимой</a:t>
            </a:r>
            <a:r>
              <a:rPr lang="ru-RU" sz="1400" dirty="0">
                <a:solidFill>
                  <a:prstClr val="black"/>
                </a:solidFill>
                <a:latin typeface="Times New Roman" panose="02020603050405020304" pitchFamily="18" charset="0"/>
                <a:cs typeface="Times New Roman" panose="02020603050405020304" pitchFamily="18" charset="0"/>
              </a:rPr>
              <a:t>! После чего при следующем вызове этой функции она уйдёт в оператор </a:t>
            </a:r>
            <a:r>
              <a:rPr lang="en-US" sz="1400" dirty="0">
                <a:solidFill>
                  <a:prstClr val="black"/>
                </a:solidFill>
                <a:highlight>
                  <a:srgbClr val="FF0000"/>
                </a:highlight>
                <a:latin typeface="Times New Roman" panose="02020603050405020304" pitchFamily="18" charset="0"/>
                <a:cs typeface="Times New Roman" panose="02020603050405020304" pitchFamily="18" charset="0"/>
              </a:rPr>
              <a:t>else</a:t>
            </a:r>
            <a:r>
              <a:rPr lang="en-US" sz="1400" dirty="0">
                <a:solidFill>
                  <a:prstClr val="black"/>
                </a:solidFill>
                <a:latin typeface="Times New Roman" panose="02020603050405020304" pitchFamily="18" charset="0"/>
                <a:cs typeface="Times New Roman" panose="02020603050405020304" pitchFamily="18" charset="0"/>
              </a:rPr>
              <a:t>, </a:t>
            </a:r>
            <a:r>
              <a:rPr lang="ru-RU" sz="1400" dirty="0">
                <a:solidFill>
                  <a:prstClr val="black"/>
                </a:solidFill>
                <a:latin typeface="Times New Roman" panose="02020603050405020304" pitchFamily="18" charset="0"/>
                <a:cs typeface="Times New Roman" panose="02020603050405020304" pitchFamily="18" charset="0"/>
              </a:rPr>
              <a:t>где мы </a:t>
            </a:r>
            <a:r>
              <a:rPr lang="ru-RU" sz="1400" dirty="0">
                <a:solidFill>
                  <a:prstClr val="black"/>
                </a:solidFill>
                <a:highlight>
                  <a:srgbClr val="008080"/>
                </a:highlight>
                <a:latin typeface="Times New Roman" panose="02020603050405020304" pitchFamily="18" charset="0"/>
                <a:cs typeface="Times New Roman" panose="02020603050405020304" pitchFamily="18" charset="0"/>
              </a:rPr>
              <a:t>сворачиваем окно</a:t>
            </a:r>
            <a:r>
              <a:rPr lang="ru-RU" sz="1400" dirty="0">
                <a:solidFill>
                  <a:prstClr val="black"/>
                </a:solidFill>
                <a:latin typeface="Times New Roman" panose="02020603050405020304" pitchFamily="18" charset="0"/>
                <a:cs typeface="Times New Roman" panose="02020603050405020304" pitchFamily="18" charset="0"/>
              </a:rPr>
              <a:t> до первоначальных размеров и снова </a:t>
            </a:r>
            <a:r>
              <a:rPr lang="ru-RU" sz="1400" dirty="0">
                <a:solidFill>
                  <a:prstClr val="black"/>
                </a:solidFill>
                <a:highlight>
                  <a:srgbClr val="C0C0C0"/>
                </a:highlight>
                <a:latin typeface="Times New Roman" panose="02020603050405020304" pitchFamily="18" charset="0"/>
                <a:cs typeface="Times New Roman" panose="02020603050405020304" pitchFamily="18" charset="0"/>
              </a:rPr>
              <a:t>скрываем нашу историю</a:t>
            </a:r>
            <a:r>
              <a:rPr lang="ru-RU" sz="1400" dirty="0">
                <a:solidFill>
                  <a:prstClr val="black"/>
                </a:solidFill>
                <a:latin typeface="Times New Roman" panose="02020603050405020304" pitchFamily="18" charset="0"/>
                <a:cs typeface="Times New Roman" panose="02020603050405020304" pitchFamily="18" charset="0"/>
              </a:rPr>
              <a:t>.</a:t>
            </a:r>
          </a:p>
          <a:p>
            <a:pPr lvl="0"/>
            <a:endParaRPr lang="ru-RU" sz="1000" dirty="0">
              <a:solidFill>
                <a:prstClr val="black"/>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156217201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50</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Калькулятор</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3947514" y="2705821"/>
            <a:ext cx="2043360" cy="751559"/>
          </a:xfrm>
          <a:prstGeom prst="rect">
            <a:avLst/>
          </a:prstGeom>
        </p:spPr>
        <p:txBody>
          <a:bodyPr vert="horz" lIns="91440" tIns="45720" rIns="91440" bIns="45720" rtlCol="0" anchor="ctr" anchorCtr="0"/>
          <a:lstStyle/>
          <a:p>
            <a:pPr lvl="0" algn="ctr"/>
            <a:r>
              <a:rPr lang="ru-RU" sz="1400" dirty="0">
                <a:solidFill>
                  <a:prstClr val="black"/>
                </a:solidFill>
                <a:latin typeface="Times New Roman" panose="02020603050405020304" pitchFamily="18" charset="0"/>
                <a:cs typeface="Times New Roman" panose="02020603050405020304" pitchFamily="18" charset="0"/>
              </a:rPr>
              <a:t>Видео. 5 Работа кнопки истории</a:t>
            </a:r>
          </a:p>
          <a:p>
            <a:pPr lvl="0"/>
            <a:endParaRPr lang="ru-RU" sz="1000" dirty="0">
              <a:solidFill>
                <a:prstClr val="black"/>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pic>
        <p:nvPicPr>
          <p:cNvPr id="11" name="5tj3uN8y8B">
            <a:hlinkClick r:id="" action="ppaction://media"/>
            <a:extLst>
              <a:ext uri="{FF2B5EF4-FFF2-40B4-BE49-F238E27FC236}">
                <a16:creationId xmlns:a16="http://schemas.microsoft.com/office/drawing/2014/main" id="{F55687E8-1D59-4282-935B-B9CC8EAC38D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79999" y="1519201"/>
            <a:ext cx="3767515" cy="3124800"/>
          </a:xfrm>
          <a:prstGeom prst="rect">
            <a:avLst/>
          </a:prstGeom>
        </p:spPr>
      </p:pic>
    </p:spTree>
    <p:extLst>
      <p:ext uri="{BB962C8B-B14F-4D97-AF65-F5344CB8AC3E}">
        <p14:creationId xmlns:p14="http://schemas.microsoft.com/office/powerpoint/2010/main" val="193259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1"/>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1"/>
                                        </p:tgtEl>
                                      </p:cBhvr>
                                    </p:cmd>
                                  </p:childTnLst>
                                </p:cTn>
                              </p:par>
                            </p:childTnLst>
                          </p:cTn>
                        </p:par>
                      </p:childTnLst>
                    </p:cTn>
                  </p:par>
                </p:childTnLst>
              </p:cTn>
              <p:nextCondLst>
                <p:cond evt="onClick" delay="0">
                  <p:tgtEl>
                    <p:spTgt spid="11"/>
                  </p:tgtEl>
                </p:cond>
              </p:nextCondLst>
            </p:seq>
            <p:video>
              <p:cMediaNode vol="80000">
                <p:cTn id="12" fill="hold" display="0">
                  <p:stCondLst>
                    <p:cond delay="indefinite"/>
                  </p:stCondLst>
                </p:cTn>
                <p:tgtEl>
                  <p:spTgt spid="11"/>
                </p:tgtEl>
              </p:cMediaNode>
            </p:video>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51</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Выводы</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r>
              <a:rPr lang="ru-RU" sz="1400" dirty="0">
                <a:solidFill>
                  <a:prstClr val="black"/>
                </a:solidFill>
                <a:latin typeface="Times New Roman" panose="02020603050405020304" pitchFamily="18" charset="0"/>
                <a:cs typeface="Times New Roman" panose="02020603050405020304" pitchFamily="18" charset="0"/>
              </a:rPr>
              <a:t>В результате выполнения этой работы мною были подробно рассмотрены различные сферы использования графических инструментариев и фреймворков, для создания соответствующих приложений. Были рассмотрены принципы работы с аудио- и с графикой, отслеживание действий пользователя, форматирование текста, взаимодействие с цветовым спектром.</a:t>
            </a:r>
          </a:p>
          <a:p>
            <a:pPr lvl="0"/>
            <a:r>
              <a:rPr lang="ru-RU" sz="1400" dirty="0">
                <a:solidFill>
                  <a:prstClr val="black"/>
                </a:solidFill>
                <a:latin typeface="Times New Roman" panose="02020603050405020304" pitchFamily="18" charset="0"/>
                <a:cs typeface="Times New Roman" panose="02020603050405020304" pitchFamily="18" charset="0"/>
              </a:rPr>
              <a:t>Были описаны базовые способы взаимодействия между графическими элементами, которые были применены на конкретных практических примерах, основу которых можно взять для создания собственных графических приложений на языке программирования </a:t>
            </a:r>
            <a:r>
              <a:rPr lang="en-US" sz="1400" dirty="0">
                <a:solidFill>
                  <a:prstClr val="black"/>
                </a:solidFill>
                <a:latin typeface="Times New Roman" panose="02020603050405020304" pitchFamily="18" charset="0"/>
                <a:cs typeface="Times New Roman" panose="02020603050405020304" pitchFamily="18" charset="0"/>
              </a:rPr>
              <a:t>C++.</a:t>
            </a:r>
            <a:endParaRPr lang="ru-RU" sz="1400" dirty="0">
              <a:solidFill>
                <a:prstClr val="black"/>
              </a:solidFill>
              <a:latin typeface="Times New Roman" panose="02020603050405020304" pitchFamily="18" charset="0"/>
              <a:cs typeface="Times New Roman" panose="02020603050405020304" pitchFamily="18" charset="0"/>
            </a:endParaRPr>
          </a:p>
          <a:p>
            <a:pPr lvl="0"/>
            <a:endParaRPr lang="ru-RU" sz="1000" dirty="0">
              <a:solidFill>
                <a:prstClr val="black"/>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200923217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52</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Список использованных источников</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marL="342900" lvl="0" indent="-342900">
              <a:buFont typeface="+mj-lt"/>
              <a:buAutoNum type="arabicPeriod"/>
            </a:pPr>
            <a:r>
              <a:rPr lang="ru-RU" sz="1400" dirty="0">
                <a:solidFill>
                  <a:srgbClr val="000000"/>
                </a:solidFill>
                <a:latin typeface="Times New Roman" panose="02020603050405020304" pitchFamily="18" charset="0"/>
                <a:cs typeface="Times New Roman" panose="02020603050405020304" pitchFamily="18" charset="0"/>
              </a:rPr>
              <a:t>Джулиан Смарт</a:t>
            </a:r>
            <a:r>
              <a:rPr lang="en-US" sz="1400" dirty="0">
                <a:solidFill>
                  <a:srgbClr val="000000"/>
                </a:solidFill>
                <a:latin typeface="Times New Roman" panose="02020603050405020304" pitchFamily="18" charset="0"/>
                <a:cs typeface="Times New Roman" panose="02020603050405020304" pitchFamily="18" charset="0"/>
              </a:rPr>
              <a:t>, </a:t>
            </a:r>
            <a:r>
              <a:rPr lang="ru-RU" sz="1400" dirty="0">
                <a:solidFill>
                  <a:srgbClr val="000000"/>
                </a:solidFill>
                <a:latin typeface="Times New Roman" panose="02020603050405020304" pitchFamily="18" charset="0"/>
                <a:cs typeface="Times New Roman" panose="02020603050405020304" pitchFamily="18" charset="0"/>
              </a:rPr>
              <a:t>Вадим Зеитлин</a:t>
            </a:r>
            <a:r>
              <a:rPr lang="en-US" sz="1400" dirty="0">
                <a:solidFill>
                  <a:srgbClr val="000000"/>
                </a:solidFill>
                <a:latin typeface="Times New Roman" panose="02020603050405020304" pitchFamily="18" charset="0"/>
                <a:cs typeface="Times New Roman" panose="02020603050405020304" pitchFamily="18" charset="0"/>
              </a:rPr>
              <a:t>, </a:t>
            </a:r>
            <a:r>
              <a:rPr lang="ru-RU" sz="1400" dirty="0">
                <a:solidFill>
                  <a:srgbClr val="000000"/>
                </a:solidFill>
                <a:latin typeface="Times New Roman" panose="02020603050405020304" pitchFamily="18" charset="0"/>
                <a:cs typeface="Times New Roman" panose="02020603050405020304" pitchFamily="18" charset="0"/>
              </a:rPr>
              <a:t>Робин Дунн</a:t>
            </a:r>
            <a:r>
              <a:rPr lang="en-US" sz="1400" dirty="0">
                <a:solidFill>
                  <a:srgbClr val="000000"/>
                </a:solidFill>
                <a:latin typeface="Times New Roman" panose="02020603050405020304" pitchFamily="18" charset="0"/>
                <a:cs typeface="Times New Roman" panose="02020603050405020304" pitchFamily="18" charset="0"/>
              </a:rPr>
              <a:t>, </a:t>
            </a:r>
            <a:r>
              <a:rPr lang="ru-RU" sz="1400" dirty="0">
                <a:solidFill>
                  <a:srgbClr val="000000"/>
                </a:solidFill>
                <a:latin typeface="Times New Roman" panose="02020603050405020304" pitchFamily="18" charset="0"/>
                <a:cs typeface="Times New Roman" panose="02020603050405020304" pitchFamily="18" charset="0"/>
              </a:rPr>
              <a:t>Стефан Ксомор</a:t>
            </a:r>
            <a:r>
              <a:rPr lang="en-US" sz="1400" dirty="0">
                <a:solidFill>
                  <a:srgbClr val="000000"/>
                </a:solidFill>
                <a:latin typeface="Times New Roman" panose="02020603050405020304" pitchFamily="18" charset="0"/>
                <a:cs typeface="Times New Roman" panose="02020603050405020304" pitchFamily="18" charset="0"/>
              </a:rPr>
              <a:t>, </a:t>
            </a:r>
            <a:r>
              <a:rPr lang="ru-RU" sz="1400" dirty="0">
                <a:solidFill>
                  <a:srgbClr val="000000"/>
                </a:solidFill>
                <a:latin typeface="Times New Roman" panose="02020603050405020304" pitchFamily="18" charset="0"/>
                <a:cs typeface="Times New Roman" panose="02020603050405020304" pitchFamily="18" charset="0"/>
              </a:rPr>
              <a:t>Брайан Петти</a:t>
            </a:r>
            <a:r>
              <a:rPr lang="en-US" sz="1400" dirty="0">
                <a:solidFill>
                  <a:srgbClr val="000000"/>
                </a:solidFill>
                <a:latin typeface="Times New Roman" panose="02020603050405020304" pitchFamily="18" charset="0"/>
                <a:cs typeface="Times New Roman" panose="02020603050405020304" pitchFamily="18" charset="0"/>
              </a:rPr>
              <a:t>, </a:t>
            </a:r>
            <a:r>
              <a:rPr lang="ru-RU" sz="1400" dirty="0">
                <a:solidFill>
                  <a:srgbClr val="000000"/>
                </a:solidFill>
                <a:latin typeface="Times New Roman" panose="02020603050405020304" pitchFamily="18" charset="0"/>
                <a:cs typeface="Times New Roman" panose="02020603050405020304" pitchFamily="18" charset="0"/>
              </a:rPr>
              <a:t>Франческо Монторси</a:t>
            </a:r>
            <a:r>
              <a:rPr lang="en-US" sz="1400" dirty="0">
                <a:solidFill>
                  <a:srgbClr val="000000"/>
                </a:solidFill>
                <a:latin typeface="Times New Roman" panose="02020603050405020304" pitchFamily="18" charset="0"/>
                <a:cs typeface="Times New Roman" panose="02020603050405020304" pitchFamily="18" charset="0"/>
              </a:rPr>
              <a:t>, </a:t>
            </a:r>
            <a:r>
              <a:rPr lang="ru-RU" sz="1400" dirty="0">
                <a:solidFill>
                  <a:srgbClr val="000000"/>
                </a:solidFill>
                <a:latin typeface="Times New Roman" panose="02020603050405020304" pitchFamily="18" charset="0"/>
                <a:cs typeface="Times New Roman" panose="02020603050405020304" pitchFamily="18" charset="0"/>
              </a:rPr>
              <a:t>Роберт Роблинг. Документация </a:t>
            </a:r>
            <a:r>
              <a:rPr lang="en-US" sz="1400" dirty="0">
                <a:solidFill>
                  <a:srgbClr val="000000"/>
                </a:solidFill>
                <a:latin typeface="Times New Roman" panose="02020603050405020304" pitchFamily="18" charset="0"/>
                <a:cs typeface="Times New Roman" panose="02020603050405020304" pitchFamily="18" charset="0"/>
              </a:rPr>
              <a:t>WxWidgets // </a:t>
            </a:r>
            <a:r>
              <a:rPr lang="en-US" sz="1400" dirty="0">
                <a:solidFill>
                  <a:srgbClr val="000000"/>
                </a:solidFill>
                <a:latin typeface="Times New Roman" panose="02020603050405020304" pitchFamily="18" charset="0"/>
                <a:cs typeface="Times New Roman" panose="02020603050405020304" pitchFamily="18" charset="0"/>
                <a:hlinkClick r:id="rId3"/>
              </a:rPr>
              <a:t>https://docs.wxwidgets.org/3.0/</a:t>
            </a:r>
            <a:endParaRPr lang="en-US" sz="1400" dirty="0">
              <a:solidFill>
                <a:srgbClr val="000000"/>
              </a:solidFill>
              <a:latin typeface="Times New Roman" panose="02020603050405020304" pitchFamily="18" charset="0"/>
              <a:cs typeface="Times New Roman" panose="02020603050405020304" pitchFamily="18" charset="0"/>
            </a:endParaRPr>
          </a:p>
          <a:p>
            <a:pPr marL="342900" lvl="0" indent="-342900">
              <a:buFont typeface="+mj-lt"/>
              <a:buAutoNum type="arabicPeriod"/>
            </a:pPr>
            <a:r>
              <a:rPr lang="ru-RU" sz="1400" dirty="0">
                <a:solidFill>
                  <a:prstClr val="black"/>
                </a:solidFill>
                <a:latin typeface="Times New Roman" panose="02020603050405020304" pitchFamily="18" charset="0"/>
                <a:cs typeface="Times New Roman" panose="02020603050405020304" pitchFamily="18" charset="0"/>
              </a:rPr>
              <a:t>Джеф Просиз. </a:t>
            </a:r>
            <a:r>
              <a:rPr lang="ru-RU" sz="1400" dirty="0">
                <a:solidFill>
                  <a:srgbClr val="202122"/>
                </a:solidFill>
                <a:latin typeface="Times New Roman" panose="02020603050405020304" pitchFamily="18" charset="0"/>
                <a:cs typeface="Times New Roman" panose="02020603050405020304" pitchFamily="18" charset="0"/>
              </a:rPr>
              <a:t>Программирование для </a:t>
            </a:r>
            <a:r>
              <a:rPr lang="en-US" sz="1400" dirty="0">
                <a:solidFill>
                  <a:srgbClr val="202122"/>
                </a:solidFill>
                <a:latin typeface="Times New Roman" panose="02020603050405020304" pitchFamily="18" charset="0"/>
                <a:cs typeface="Times New Roman" panose="02020603050405020304" pitchFamily="18" charset="0"/>
              </a:rPr>
              <a:t>Microsoft .NET</a:t>
            </a:r>
            <a:r>
              <a:rPr lang="ru-RU" sz="1400" dirty="0">
                <a:solidFill>
                  <a:srgbClr val="202122"/>
                </a:solidFill>
                <a:latin typeface="Times New Roman" panose="02020603050405020304" pitchFamily="18" charset="0"/>
                <a:cs typeface="Times New Roman" panose="02020603050405020304" pitchFamily="18" charset="0"/>
              </a:rPr>
              <a:t>. - М.: Русская редакция, 2003. — С. 704.</a:t>
            </a:r>
          </a:p>
          <a:p>
            <a:pPr marL="342900" lvl="0" indent="-342900">
              <a:buFont typeface="+mj-lt"/>
              <a:buAutoNum type="arabicPeriod"/>
            </a:pPr>
            <a:r>
              <a:rPr lang="ru-RU" sz="1400" dirty="0">
                <a:solidFill>
                  <a:srgbClr val="202122"/>
                </a:solidFill>
                <a:latin typeface="Times New Roman" panose="02020603050405020304" pitchFamily="18" charset="0"/>
                <a:cs typeface="Times New Roman" panose="02020603050405020304" pitchFamily="18" charset="0"/>
              </a:rPr>
              <a:t>Давит Гегия. Матричный калькулятор </a:t>
            </a:r>
            <a:r>
              <a:rPr lang="en-US" sz="1400" dirty="0">
                <a:solidFill>
                  <a:srgbClr val="202122"/>
                </a:solidFill>
                <a:latin typeface="Times New Roman" panose="02020603050405020304" pitchFamily="18" charset="0"/>
                <a:cs typeface="Times New Roman" panose="02020603050405020304" pitchFamily="18" charset="0"/>
              </a:rPr>
              <a:t>//</a:t>
            </a:r>
            <a:r>
              <a:rPr lang="ru-RU" sz="1400" dirty="0">
                <a:solidFill>
                  <a:srgbClr val="202122"/>
                </a:solidFill>
                <a:latin typeface="Times New Roman" panose="02020603050405020304" pitchFamily="18" charset="0"/>
                <a:cs typeface="Times New Roman" panose="02020603050405020304" pitchFamily="18" charset="0"/>
              </a:rPr>
              <a:t> </a:t>
            </a:r>
            <a:r>
              <a:rPr lang="en-US" sz="1400" dirty="0">
                <a:solidFill>
                  <a:prstClr val="black"/>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https://github.com/DavidaaWoW/wxWidgets_PJ_Matrix_calculator</a:t>
            </a:r>
            <a:endParaRPr lang="en-US" sz="1400" dirty="0">
              <a:solidFill>
                <a:prstClr val="black"/>
              </a:solidFill>
              <a:latin typeface="Times New Roman" panose="02020603050405020304" pitchFamily="18" charset="0"/>
              <a:cs typeface="Times New Roman" panose="02020603050405020304" pitchFamily="18" charset="0"/>
            </a:endParaRPr>
          </a:p>
          <a:p>
            <a:pPr marL="342900" lvl="0" indent="-342900">
              <a:buFont typeface="+mj-lt"/>
              <a:buAutoNum type="arabicPeriod"/>
            </a:pPr>
            <a:r>
              <a:rPr lang="ru-RU" sz="1400" dirty="0">
                <a:solidFill>
                  <a:prstClr val="black"/>
                </a:solidFill>
                <a:latin typeface="Times New Roman" panose="02020603050405020304" pitchFamily="18" charset="0"/>
                <a:cs typeface="Times New Roman" panose="02020603050405020304" pitchFamily="18" charset="0"/>
              </a:rPr>
              <a:t>Давит Гегия. «Скример» </a:t>
            </a:r>
            <a:r>
              <a:rPr lang="en-US" sz="1400" dirty="0">
                <a:solidFill>
                  <a:prstClr val="black"/>
                </a:solidFill>
                <a:latin typeface="Times New Roman" panose="02020603050405020304" pitchFamily="18" charset="0"/>
                <a:cs typeface="Times New Roman" panose="02020603050405020304" pitchFamily="18" charset="0"/>
              </a:rPr>
              <a:t>//</a:t>
            </a:r>
            <a:r>
              <a:rPr lang="ru-RU" sz="1400" dirty="0">
                <a:solidFill>
                  <a:prstClr val="black"/>
                </a:solidFill>
                <a:latin typeface="Times New Roman" panose="02020603050405020304" pitchFamily="18" charset="0"/>
                <a:cs typeface="Times New Roman" panose="02020603050405020304" pitchFamily="18" charset="0"/>
              </a:rPr>
              <a:t> </a:t>
            </a:r>
            <a:r>
              <a:rPr lang="en-US" sz="1400" dirty="0">
                <a:solidFill>
                  <a:prstClr val="black"/>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https://github.com/DavidaaWoW/wxWidgets_PJ_Screamer</a:t>
            </a:r>
            <a:endParaRPr lang="en-US" sz="1400" dirty="0">
              <a:solidFill>
                <a:prstClr val="black"/>
              </a:solidFill>
              <a:latin typeface="Times New Roman" panose="02020603050405020304" pitchFamily="18" charset="0"/>
              <a:cs typeface="Times New Roman" panose="02020603050405020304" pitchFamily="18" charset="0"/>
            </a:endParaRPr>
          </a:p>
          <a:p>
            <a:pPr marL="342900" lvl="0" indent="-342900">
              <a:buFont typeface="+mj-lt"/>
              <a:buAutoNum type="arabicPeriod"/>
            </a:pPr>
            <a:r>
              <a:rPr lang="ru-RU" sz="1400" dirty="0">
                <a:solidFill>
                  <a:prstClr val="black"/>
                </a:solidFill>
                <a:latin typeface="Times New Roman" panose="02020603050405020304" pitchFamily="18" charset="0"/>
                <a:cs typeface="Times New Roman" panose="02020603050405020304" pitchFamily="18" charset="0"/>
              </a:rPr>
              <a:t>Давит Гегия. «Оскорбляющий калькулятор» </a:t>
            </a:r>
            <a:r>
              <a:rPr lang="en-US" sz="1400" dirty="0">
                <a:solidFill>
                  <a:prstClr val="black"/>
                </a:solidFill>
                <a:latin typeface="Times New Roman" panose="02020603050405020304" pitchFamily="18" charset="0"/>
                <a:cs typeface="Times New Roman" panose="02020603050405020304" pitchFamily="18" charset="0"/>
              </a:rPr>
              <a:t>//</a:t>
            </a:r>
            <a:r>
              <a:rPr lang="ru-RU" sz="1400" dirty="0">
                <a:solidFill>
                  <a:prstClr val="black"/>
                </a:solidFill>
                <a:latin typeface="Times New Roman" panose="02020603050405020304" pitchFamily="18" charset="0"/>
                <a:cs typeface="Times New Roman" panose="02020603050405020304" pitchFamily="18" charset="0"/>
              </a:rPr>
              <a:t> </a:t>
            </a:r>
            <a:r>
              <a:rPr lang="en-US" sz="1400" dirty="0">
                <a:solidFill>
                  <a:prstClr val="black"/>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https://github.com/DavidaaWoW/DavidaaWoW-CLI_PJ_OffendingCalculator</a:t>
            </a:r>
            <a:endParaRPr lang="ru-RU" sz="1400" dirty="0">
              <a:solidFill>
                <a:prstClr val="black"/>
              </a:solidFill>
              <a:latin typeface="Times New Roman" panose="02020603050405020304" pitchFamily="18" charset="0"/>
              <a:cs typeface="Times New Roman" panose="02020603050405020304" pitchFamily="18" charset="0"/>
            </a:endParaRPr>
          </a:p>
          <a:p>
            <a:pPr marL="342900" lvl="0" indent="-342900">
              <a:buFont typeface="+mj-lt"/>
              <a:buAutoNum type="arabicPeriod"/>
            </a:pPr>
            <a:r>
              <a:rPr lang="ru-RU" sz="1400" dirty="0">
                <a:solidFill>
                  <a:prstClr val="black"/>
                </a:solidFill>
                <a:latin typeface="Times New Roman" panose="02020603050405020304" pitchFamily="18" charset="0"/>
                <a:cs typeface="Times New Roman" panose="02020603050405020304" pitchFamily="18" charset="0"/>
              </a:rPr>
              <a:t>Википедия – свободная энциклопедия. Определение «фреймворка» </a:t>
            </a:r>
            <a:r>
              <a:rPr lang="en-US" sz="1400" dirty="0">
                <a:solidFill>
                  <a:prstClr val="black"/>
                </a:solidFill>
                <a:latin typeface="Times New Roman" panose="02020603050405020304" pitchFamily="18" charset="0"/>
                <a:cs typeface="Times New Roman" panose="02020603050405020304" pitchFamily="18" charset="0"/>
              </a:rPr>
              <a:t>// </a:t>
            </a:r>
            <a:r>
              <a:rPr lang="en-US" sz="1400" dirty="0">
                <a:solidFill>
                  <a:prstClr val="black"/>
                </a:solidFill>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https://ru.wikipedia.org/wiki/</a:t>
            </a:r>
            <a:r>
              <a:rPr lang="ru-RU" sz="1400" dirty="0">
                <a:solidFill>
                  <a:prstClr val="black"/>
                </a:solidFill>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Фреймворк</a:t>
            </a:r>
            <a:endParaRPr lang="ru-RU" sz="1400" dirty="0">
              <a:solidFill>
                <a:prstClr val="black"/>
              </a:solidFill>
              <a:latin typeface="Times New Roman" panose="02020603050405020304" pitchFamily="18" charset="0"/>
              <a:cs typeface="Times New Roman" panose="02020603050405020304" pitchFamily="18" charset="0"/>
            </a:endParaRPr>
          </a:p>
          <a:p>
            <a:pPr marL="342900" lvl="0" indent="-342900">
              <a:buFont typeface="+mj-lt"/>
              <a:buAutoNum type="arabicPeriod"/>
            </a:pPr>
            <a:r>
              <a:rPr lang="en-US" sz="1400" dirty="0">
                <a:solidFill>
                  <a:srgbClr val="000000"/>
                </a:solidFill>
                <a:latin typeface="Times New Roman" panose="02020603050405020304" pitchFamily="18" charset="0"/>
                <a:cs typeface="Times New Roman" panose="02020603050405020304" pitchFamily="18" charset="0"/>
              </a:rPr>
              <a:t>Wikireality, </a:t>
            </a:r>
            <a:r>
              <a:rPr lang="ru-RU" sz="1400" dirty="0">
                <a:solidFill>
                  <a:srgbClr val="000000"/>
                </a:solidFill>
                <a:latin typeface="Times New Roman" panose="02020603050405020304" pitchFamily="18" charset="0"/>
                <a:cs typeface="Times New Roman" panose="02020603050405020304" pitchFamily="18" charset="0"/>
              </a:rPr>
              <a:t>ВР</a:t>
            </a:r>
            <a:r>
              <a:rPr lang="en-US" sz="1400" dirty="0">
                <a:solidFill>
                  <a:srgbClr val="000000"/>
                </a:solidFill>
                <a:latin typeface="Times New Roman" panose="02020603050405020304" pitchFamily="18" charset="0"/>
                <a:cs typeface="Times New Roman" panose="02020603050405020304" pitchFamily="18" charset="0"/>
              </a:rPr>
              <a:t>. </a:t>
            </a:r>
            <a:r>
              <a:rPr lang="ru-RU" sz="1400" dirty="0">
                <a:solidFill>
                  <a:srgbClr val="000000"/>
                </a:solidFill>
                <a:latin typeface="Times New Roman" panose="02020603050405020304" pitchFamily="18" charset="0"/>
                <a:cs typeface="Times New Roman" panose="02020603050405020304" pitchFamily="18" charset="0"/>
              </a:rPr>
              <a:t>Определение «скримера» </a:t>
            </a:r>
            <a:r>
              <a:rPr lang="en-US" sz="1400" dirty="0">
                <a:solidFill>
                  <a:srgbClr val="000000"/>
                </a:solidFill>
                <a:latin typeface="Times New Roman" panose="02020603050405020304" pitchFamily="18" charset="0"/>
                <a:cs typeface="Times New Roman" panose="02020603050405020304" pitchFamily="18" charset="0"/>
              </a:rPr>
              <a:t>// </a:t>
            </a:r>
            <a:r>
              <a:rPr lang="en-US" sz="1400" dirty="0">
                <a:solidFill>
                  <a:prstClr val="black"/>
                </a:solidFill>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http://wikireality.ru/wiki/</a:t>
            </a:r>
            <a:r>
              <a:rPr lang="ru-RU" sz="1400" dirty="0">
                <a:solidFill>
                  <a:prstClr val="black"/>
                </a:solidFill>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Скример</a:t>
            </a:r>
            <a:endParaRPr lang="ru-RU" sz="1400" dirty="0">
              <a:solidFill>
                <a:prstClr val="black"/>
              </a:solidFill>
              <a:latin typeface="Times New Roman" panose="02020603050405020304" pitchFamily="18" charset="0"/>
              <a:cs typeface="Times New Roman" panose="02020603050405020304" pitchFamily="18" charset="0"/>
            </a:endParaRPr>
          </a:p>
          <a:p>
            <a:pPr lvl="0"/>
            <a:endParaRPr lang="ru-RU" sz="1000" dirty="0">
              <a:solidFill>
                <a:prstClr val="black"/>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264629610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53</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5" name="Прямоугольник 4"/>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pic>
        <p:nvPicPr>
          <p:cNvPr id="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7" name="Прямоугольник 6"/>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8" name="TextBox 7"/>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p>
          <a:p>
            <a:pPr algn="ctr"/>
            <a:r>
              <a:rPr lang="ru-RU" sz="1400" dirty="0">
                <a:latin typeface="Times New Roman" panose="02020603050405020304" pitchFamily="18" charset="0"/>
                <a:cs typeface="Times New Roman" panose="02020603050405020304" pitchFamily="18" charset="0"/>
              </a:rPr>
              <a:t>Студент</a:t>
            </a:r>
          </a:p>
        </p:txBody>
      </p:sp>
      <p:sp>
        <p:nvSpPr>
          <p:cNvPr id="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11" name="TextBox 10"/>
          <p:cNvSpPr txBox="1"/>
          <p:nvPr/>
        </p:nvSpPr>
        <p:spPr>
          <a:xfrm>
            <a:off x="180000" y="1799999"/>
            <a:ext cx="6984000" cy="461665"/>
          </a:xfrm>
          <a:prstGeom prst="rect">
            <a:avLst/>
          </a:prstGeom>
          <a:noFill/>
        </p:spPr>
        <p:txBody>
          <a:bodyPr wrap="square" rtlCol="0">
            <a:spAutoFit/>
          </a:bodyPr>
          <a:lstStyle/>
          <a:p>
            <a:pPr algn="ctr"/>
            <a:r>
              <a:rPr lang="ru-RU" sz="2400" b="1" dirty="0">
                <a:solidFill>
                  <a:schemeClr val="bg2">
                    <a:lumMod val="2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Графические приложения в </a:t>
            </a:r>
            <a:r>
              <a:rPr lang="en-US" sz="2400" b="1" dirty="0">
                <a:solidFill>
                  <a:schemeClr val="bg2">
                    <a:lumMod val="2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t>
            </a:r>
          </a:p>
        </p:txBody>
      </p:sp>
      <p:sp>
        <p:nvSpPr>
          <p:cNvPr id="12" name="TextBox 11"/>
          <p:cNvSpPr txBox="1"/>
          <p:nvPr/>
        </p:nvSpPr>
        <p:spPr>
          <a:xfrm>
            <a:off x="180000" y="899999"/>
            <a:ext cx="8784000" cy="584775"/>
          </a:xfrm>
          <a:prstGeom prst="rect">
            <a:avLst/>
          </a:prstGeom>
          <a:noFill/>
        </p:spPr>
        <p:txBody>
          <a:bodyPr wrap="square" rtlCol="0">
            <a:spAutoFit/>
          </a:bodyPr>
          <a:lstStyle/>
          <a:p>
            <a:pPr algn="ctr"/>
            <a:r>
              <a:rPr lang="ru-RU" sz="1600" dirty="0">
                <a:ln>
                  <a:solidFill>
                    <a:schemeClr val="accent1">
                      <a:alpha val="7000"/>
                    </a:schemeClr>
                  </a:solidFill>
                </a:ln>
                <a:solidFill>
                  <a:schemeClr val="bg1"/>
                </a:solidFill>
                <a:latin typeface="Times New Roman" panose="02020603050405020304" pitchFamily="18" charset="0"/>
                <a:cs typeface="Times New Roman" panose="02020603050405020304" pitchFamily="18" charset="0"/>
              </a:rPr>
              <a:t>Доклад на заседании секции </a:t>
            </a:r>
            <a:br>
              <a:rPr lang="ru-RU" sz="1600" dirty="0">
                <a:ln>
                  <a:solidFill>
                    <a:schemeClr val="accent1">
                      <a:alpha val="7000"/>
                    </a:schemeClr>
                  </a:solidFill>
                </a:ln>
                <a:solidFill>
                  <a:schemeClr val="bg1"/>
                </a:solidFill>
                <a:latin typeface="Times New Roman" panose="02020603050405020304" pitchFamily="18" charset="0"/>
                <a:cs typeface="Times New Roman" panose="02020603050405020304" pitchFamily="18" charset="0"/>
              </a:rPr>
            </a:br>
            <a:r>
              <a:rPr lang="ru-RU" sz="1600" dirty="0">
                <a:ln>
                  <a:solidFill>
                    <a:schemeClr val="accent1">
                      <a:alpha val="7000"/>
                    </a:schemeClr>
                  </a:solidFill>
                </a:ln>
                <a:solidFill>
                  <a:schemeClr val="bg1"/>
                </a:solidFill>
                <a:latin typeface="Times New Roman" panose="02020603050405020304" pitchFamily="18" charset="0"/>
                <a:cs typeface="Times New Roman" panose="02020603050405020304" pitchFamily="18" charset="0"/>
              </a:rPr>
              <a:t>«Цифровые продукты, услуги, сервисы и двойники»</a:t>
            </a:r>
          </a:p>
        </p:txBody>
      </p:sp>
      <p:pic>
        <p:nvPicPr>
          <p:cNvPr id="3" name="Рисунок 2">
            <a:extLst>
              <a:ext uri="{FF2B5EF4-FFF2-40B4-BE49-F238E27FC236}">
                <a16:creationId xmlns:a16="http://schemas.microsoft.com/office/drawing/2014/main" id="{D13CE717-E60D-4EE2-9CF7-A3754B108D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0" y="1799999"/>
            <a:ext cx="1806337" cy="1350000"/>
          </a:xfrm>
          <a:prstGeom prst="rect">
            <a:avLst/>
          </a:prstGeom>
        </p:spPr>
      </p:pic>
    </p:spTree>
    <p:extLst>
      <p:ext uri="{BB962C8B-B14F-4D97-AF65-F5344CB8AC3E}">
        <p14:creationId xmlns:p14="http://schemas.microsoft.com/office/powerpoint/2010/main" val="32403869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5</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Краткое содержание</a:t>
            </a: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В докладе будут кратко рассмотрены три полноценные программы: две на инструментарии wxWidgets и одна на фреймворке и инструментарии .Net framework.</a:t>
            </a:r>
          </a:p>
          <a:p>
            <a:pPr lvl="0">
              <a:defRPr/>
            </a:pPr>
            <a:r>
              <a:rPr lang="en-US" sz="1400" dirty="0">
                <a:solidFill>
                  <a:schemeClr val="bg2">
                    <a:lumMod val="10000"/>
                  </a:schemeClr>
                </a:solidFill>
                <a:latin typeface="Times New Roman" panose="02020603050405020304" pitchFamily="18" charset="0"/>
                <a:cs typeface="Times New Roman" panose="02020603050405020304" pitchFamily="18" charset="0"/>
              </a:rPr>
              <a:t>I. </a:t>
            </a:r>
            <a:r>
              <a:rPr lang="ru-RU" sz="1400" dirty="0">
                <a:solidFill>
                  <a:schemeClr val="bg2">
                    <a:lumMod val="10000"/>
                  </a:schemeClr>
                </a:solidFill>
                <a:latin typeface="Times New Roman" panose="02020603050405020304" pitchFamily="18" charset="0"/>
                <a:cs typeface="Times New Roman" panose="02020603050405020304" pitchFamily="18" charset="0"/>
              </a:rPr>
              <a:t>Калькулятор определителей матриц. Эта простая задача рассмотрена для того, чтобы показать базовые принципы и познакомить интересующихся с разработкой графических приложений в целом и с особенностями wxWidgets в частности.</a:t>
            </a:r>
          </a:p>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        Суть задачи: реализовать графический калькулятор определителей матриц размерности 2х2 и 3х3, начальное «меню» с выбором пользователем варианта, блоки для ввода пользователем с клавиатуры значений, кнопку, отвечающую за запуск решения, и блок для вывода результата.</a:t>
            </a: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543376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6</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Краткое содержание</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II. «Скример». Цель – показать возможности инструментария wxWidgets в сфере обработки аудио- и визуального содержания. Раскрыть шире приёмы действий с пользователем.</a:t>
            </a:r>
          </a:p>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Суть: создаётся простое окно стандартного приложения с белым квадратом по центру. Приложение реагирует на движение курсора мыши пользователя и при входе в зону квадрата или при выходе из окна приложения курсором запускает основную логику программы.</a:t>
            </a:r>
          </a:p>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Основная логика программы состоит в том, что приложение разворачивается в полный экран, отключается возможность выхода из него пользователем, на экран проецируется соответствующая картинка, а на фоне постоянно воспроизводится звук. Выход из приложения возможен комбинацией клавиш Alt+F4.</a:t>
            </a: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39068236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7</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Краткое содержание</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III. Оскорбляющий калькулятор. Цель – показать возможности фреймворка .</a:t>
            </a:r>
            <a:r>
              <a:rPr lang="ru-RU" sz="1400" dirty="0" err="1">
                <a:solidFill>
                  <a:schemeClr val="bg2">
                    <a:lumMod val="10000"/>
                  </a:schemeClr>
                </a:solidFill>
                <a:latin typeface="Times New Roman" panose="02020603050405020304" pitchFamily="18" charset="0"/>
                <a:cs typeface="Times New Roman" panose="02020603050405020304" pitchFamily="18" charset="0"/>
              </a:rPr>
              <a:t>Net</a:t>
            </a:r>
            <a:r>
              <a:rPr lang="ru-RU" sz="1400" dirty="0">
                <a:solidFill>
                  <a:schemeClr val="bg2">
                    <a:lumMod val="10000"/>
                  </a:schemeClr>
                </a:solidFill>
                <a:latin typeface="Times New Roman" panose="02020603050405020304" pitchFamily="18" charset="0"/>
                <a:cs typeface="Times New Roman" panose="02020603050405020304" pitchFamily="18" charset="0"/>
              </a:rPr>
              <a:t>, описать его основные отличия от </a:t>
            </a:r>
            <a:r>
              <a:rPr lang="ru-RU" sz="1400" dirty="0" err="1">
                <a:solidFill>
                  <a:schemeClr val="bg2">
                    <a:lumMod val="10000"/>
                  </a:schemeClr>
                </a:solidFill>
                <a:latin typeface="Times New Roman" panose="02020603050405020304" pitchFamily="18" charset="0"/>
                <a:cs typeface="Times New Roman" panose="02020603050405020304" pitchFamily="18" charset="0"/>
              </a:rPr>
              <a:t>wxWidgets</a:t>
            </a:r>
            <a:r>
              <a:rPr lang="ru-RU" sz="1400" dirty="0">
                <a:solidFill>
                  <a:schemeClr val="bg2">
                    <a:lumMod val="10000"/>
                  </a:schemeClr>
                </a:solidFill>
                <a:latin typeface="Times New Roman" panose="02020603050405020304" pitchFamily="18" charset="0"/>
                <a:cs typeface="Times New Roman" panose="02020603050405020304" pitchFamily="18" charset="0"/>
              </a:rPr>
              <a:t>, выделить его положительные и отрицательные стороны. Организовать полноценное взаимодействие между графическими элементами и доступ к ним из логики программы, описать суть принципа «рычага» в графическом элементе «кнопка».</a:t>
            </a:r>
          </a:p>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Суть: создать калькулятор, максимально похожий на встроенный системный калькулятор операционной системы </a:t>
            </a:r>
            <a:r>
              <a:rPr lang="ru-RU" sz="1400" dirty="0" err="1">
                <a:solidFill>
                  <a:schemeClr val="bg2">
                    <a:lumMod val="10000"/>
                  </a:schemeClr>
                </a:solidFill>
                <a:latin typeface="Times New Roman" panose="02020603050405020304" pitchFamily="18" charset="0"/>
                <a:cs typeface="Times New Roman" panose="02020603050405020304" pitchFamily="18" charset="0"/>
              </a:rPr>
              <a:t>Windows</a:t>
            </a:r>
            <a:r>
              <a:rPr lang="ru-RU" sz="1400" dirty="0">
                <a:solidFill>
                  <a:schemeClr val="bg2">
                    <a:lumMod val="10000"/>
                  </a:schemeClr>
                </a:solidFill>
                <a:latin typeface="Times New Roman" panose="02020603050405020304" pitchFamily="18" charset="0"/>
                <a:cs typeface="Times New Roman" panose="02020603050405020304" pitchFamily="18" charset="0"/>
              </a:rPr>
              <a:t> 10. Реализовать все соответствующие функции. Реализовать историю выполненных пользователем операций и взаимодействие с ними. Вкладка историй должна показываться и скрываться по нажатию кнопки. У калькулятора есть своя особенность: при нарушении арифметических правил, он начинает выводить оскорбления.</a:t>
            </a: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11300048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2" descr="МИРЭА — Российский технологический университет — Википедия"/>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747" y="57901"/>
            <a:ext cx="752400" cy="752090"/>
          </a:xfrm>
          <a:prstGeom prst="rect">
            <a:avLst/>
          </a:prstGeom>
          <a:noFill/>
          <a:extLst>
            <a:ext uri="{909E8E84-426E-40DD-AFC4-6F175D3DCCD1}">
              <a14:hiddenFill xmlns:a14="http://schemas.microsoft.com/office/drawing/2010/main">
                <a:solidFill>
                  <a:srgbClr val="FFFFFF"/>
                </a:solidFill>
              </a14:hiddenFill>
            </a:ext>
          </a:extLst>
        </p:spPr>
      </p:pic>
      <p:sp>
        <p:nvSpPr>
          <p:cNvPr id="60" name="Номер слайда 59"/>
          <p:cNvSpPr>
            <a:spLocks noGrp="1"/>
          </p:cNvSpPr>
          <p:nvPr>
            <p:ph type="sldNum" sz="quarter" idx="12"/>
          </p:nvPr>
        </p:nvSpPr>
        <p:spPr>
          <a:xfrm>
            <a:off x="8424000" y="594000"/>
            <a:ext cx="720000" cy="270000"/>
          </a:xfrm>
        </p:spPr>
        <p:txBody>
          <a:bodyPr/>
          <a:lstStyle/>
          <a:p>
            <a:fld id="{21C6FA45-C57A-445D-B033-0774190700E9}" type="slidenum">
              <a:rPr lang="en-US" sz="2000" smtClean="0">
                <a:solidFill>
                  <a:schemeClr val="bg2">
                    <a:lumMod val="10000"/>
                  </a:schemeClr>
                </a:solidFill>
                <a:latin typeface="Times New Roman" panose="02020603050405020304" pitchFamily="18" charset="0"/>
                <a:cs typeface="Times New Roman" panose="02020603050405020304" pitchFamily="18" charset="0"/>
              </a:rPr>
              <a:pPr/>
              <a:t>8</a:t>
            </a:fld>
            <a:endParaRPr lang="en-US" sz="2000"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Нижний колонтитул 58"/>
          <p:cNvSpPr>
            <a:spLocks noGrp="1"/>
          </p:cNvSpPr>
          <p:nvPr>
            <p:ph type="ftr" sz="quarter" idx="11"/>
          </p:nvPr>
        </p:nvSpPr>
        <p:spPr>
          <a:xfrm>
            <a:off x="180000" y="1080000"/>
            <a:ext cx="8784000" cy="399600"/>
          </a:xfrm>
        </p:spPr>
        <p:txBody>
          <a:bodyPr anchor="t"/>
          <a:lstStyle/>
          <a:p>
            <a:pPr algn="l"/>
            <a:r>
              <a:rPr lang="ru-RU"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Графические приложения</a:t>
            </a:r>
            <a:endParaRPr lang="en-US" sz="20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Прямоугольник 9"/>
          <p:cNvSpPr/>
          <p:nvPr/>
        </p:nvSpPr>
        <p:spPr>
          <a:xfrm>
            <a:off x="972000" y="36000"/>
            <a:ext cx="7920000" cy="828000"/>
          </a:xfrm>
          <a:prstGeom prst="rect">
            <a:avLst/>
          </a:prstGeom>
        </p:spPr>
        <p:txBody>
          <a:bodyPr wrap="square">
            <a:spAutoFit/>
          </a:bodyPr>
          <a:lstStyle/>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национальная научно-практическая конференция</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ЦИФРОВИЗАЦИЯ ТЕХНОСФЕРЫ: НАУЧНЫЙ ПОДХОД</a:t>
            </a:r>
          </a:p>
          <a:p>
            <a:pPr algn="ctr"/>
            <a:r>
              <a:rPr lang="ru-RU" sz="16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19 апреля – 20 мая 2021 года</a:t>
            </a:r>
          </a:p>
        </p:txBody>
      </p:sp>
      <p:sp>
        <p:nvSpPr>
          <p:cNvPr id="14" name="Прямоугольник 13"/>
          <p:cNvSpPr/>
          <p:nvPr/>
        </p:nvSpPr>
        <p:spPr>
          <a:xfrm>
            <a:off x="7344000" y="1800000"/>
            <a:ext cx="1800000" cy="135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latin typeface="Times New Roman" pitchFamily="18" charset="0"/>
                <a:cs typeface="Times New Roman" pitchFamily="18" charset="0"/>
              </a:rPr>
              <a:t>фотография</a:t>
            </a:r>
            <a:br>
              <a:rPr lang="ru-RU" sz="1400" dirty="0">
                <a:latin typeface="Times New Roman" pitchFamily="18" charset="0"/>
                <a:cs typeface="Times New Roman" pitchFamily="18" charset="0"/>
              </a:rPr>
            </a:br>
            <a:r>
              <a:rPr lang="ru-RU" sz="1400" dirty="0">
                <a:latin typeface="Times New Roman" pitchFamily="18" charset="0"/>
                <a:cs typeface="Times New Roman" pitchFamily="18" charset="0"/>
              </a:rPr>
              <a:t>докладчика</a:t>
            </a:r>
          </a:p>
        </p:txBody>
      </p:sp>
      <p:sp>
        <p:nvSpPr>
          <p:cNvPr id="15" name="TextBox 14"/>
          <p:cNvSpPr txBox="1"/>
          <p:nvPr/>
        </p:nvSpPr>
        <p:spPr>
          <a:xfrm>
            <a:off x="7344000" y="3240000"/>
            <a:ext cx="1800000" cy="738664"/>
          </a:xfrm>
          <a:prstGeom prst="rect">
            <a:avLst/>
          </a:prstGeom>
          <a:noFill/>
        </p:spPr>
        <p:txBody>
          <a:bodyPr wrap="square" rtlCol="0">
            <a:spAutoFit/>
          </a:bodyPr>
          <a:lstStyle/>
          <a:p>
            <a:pPr algn="ctr"/>
            <a:r>
              <a:rPr lang="ru-RU" sz="1400" dirty="0">
                <a:latin typeface="Times New Roman" panose="02020603050405020304" pitchFamily="18" charset="0"/>
                <a:cs typeface="Times New Roman" panose="02020603050405020304" pitchFamily="18" charset="0"/>
              </a:rPr>
              <a:t>Гегия</a:t>
            </a:r>
          </a:p>
          <a:p>
            <a:pPr algn="ctr"/>
            <a:r>
              <a:rPr lang="ru-RU" sz="1400" dirty="0">
                <a:latin typeface="Times New Roman" panose="02020603050405020304" pitchFamily="18" charset="0"/>
                <a:cs typeface="Times New Roman" panose="02020603050405020304" pitchFamily="18" charset="0"/>
              </a:rPr>
              <a:t>Давит</a:t>
            </a:r>
            <a:br>
              <a:rPr lang="ru-RU" sz="1400" dirty="0">
                <a:latin typeface="Times New Roman" panose="02020603050405020304" pitchFamily="18" charset="0"/>
                <a:cs typeface="Times New Roman" panose="02020603050405020304" pitchFamily="18" charset="0"/>
              </a:rPr>
            </a:br>
            <a:r>
              <a:rPr lang="ru-RU" sz="1400" dirty="0">
                <a:latin typeface="Times New Roman" panose="02020603050405020304" pitchFamily="18" charset="0"/>
                <a:cs typeface="Times New Roman" panose="02020603050405020304" pitchFamily="18" charset="0"/>
              </a:rPr>
              <a:t>Студент</a:t>
            </a:r>
          </a:p>
        </p:txBody>
      </p:sp>
      <p:sp>
        <p:nvSpPr>
          <p:cNvPr id="19" name="Нижний колонтитул 58"/>
          <p:cNvSpPr txBox="1">
            <a:spLocks/>
          </p:cNvSpPr>
          <p:nvPr/>
        </p:nvSpPr>
        <p:spPr>
          <a:xfrm>
            <a:off x="180000" y="4869657"/>
            <a:ext cx="6984000" cy="273844"/>
          </a:xfrm>
          <a:prstGeom prst="rect">
            <a:avLst/>
          </a:prstGeom>
        </p:spPr>
        <p:txBody>
          <a:bodyPr vert="horz" lIns="91440" tIns="45720" rIns="91440" bIns="45720" rtlCol="0" anchor="ctr"/>
          <a:lstStyle/>
          <a:p>
            <a:pPr lvl="0">
              <a:defRPr/>
            </a:pPr>
            <a:r>
              <a:rPr kumimoji="0" lang="ru-RU"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rPr>
              <a:t>МИРЭА - Российский технологический университет, </a:t>
            </a:r>
            <a:r>
              <a:rPr lang="ru-RU" sz="1600" b="1" dirty="0">
                <a:solidFill>
                  <a:schemeClr val="bg2">
                    <a:lumMod val="10000"/>
                  </a:schemeClr>
                </a:solidFill>
                <a:latin typeface="Times New Roman" panose="02020603050405020304" pitchFamily="18" charset="0"/>
                <a:cs typeface="Times New Roman" panose="02020603050405020304" pitchFamily="18" charset="0"/>
              </a:rPr>
              <a:t>15 мая 2021 г.</a:t>
            </a:r>
            <a:endParaRPr kumimoji="0" lang="en-US" sz="1600" b="1" i="0" u="none" strike="noStrike" kern="1200" cap="none" spc="0" normalizeH="0" baseline="0" noProof="0" dirty="0">
              <a:ln>
                <a:noFill/>
              </a:ln>
              <a:solidFill>
                <a:schemeClr val="bg2">
                  <a:lumMod val="10000"/>
                </a:schemeClr>
              </a:solidFill>
              <a:effectLst/>
              <a:uLnTx/>
              <a:uFillTx/>
              <a:latin typeface="Times New Roman" panose="02020603050405020304" pitchFamily="18" charset="0"/>
              <a:ea typeface="+mn-ea"/>
              <a:cs typeface="Times New Roman" panose="02020603050405020304" pitchFamily="18" charset="0"/>
            </a:endParaRPr>
          </a:p>
        </p:txBody>
      </p:sp>
      <p:sp>
        <p:nvSpPr>
          <p:cNvPr id="20" name="Нижний колонтитул 58"/>
          <p:cNvSpPr txBox="1">
            <a:spLocks/>
          </p:cNvSpPr>
          <p:nvPr/>
        </p:nvSpPr>
        <p:spPr>
          <a:xfrm>
            <a:off x="180000" y="1800000"/>
            <a:ext cx="6984000" cy="2844000"/>
          </a:xfrm>
          <a:prstGeom prst="rect">
            <a:avLst/>
          </a:prstGeom>
        </p:spPr>
        <p:txBody>
          <a:bodyPr vert="horz" lIns="91440" tIns="45720" rIns="91440" bIns="45720" rtlCol="0" anchor="t"/>
          <a:lstStyle/>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На С++ с помощью специальных инструментариев и наборов библиотек можно создавать графические приложения, которые поддерживают взаимодействия с пользователем, формы, графические элементы, цвета и форматирование шрифтов.</a:t>
            </a:r>
          </a:p>
          <a:p>
            <a:pPr lvl="0">
              <a:defRPr/>
            </a:pPr>
            <a:r>
              <a:rPr lang="ru-RU" sz="1400" dirty="0">
                <a:solidFill>
                  <a:schemeClr val="bg2">
                    <a:lumMod val="10000"/>
                  </a:schemeClr>
                </a:solidFill>
                <a:latin typeface="Times New Roman" panose="02020603050405020304" pitchFamily="18" charset="0"/>
                <a:cs typeface="Times New Roman" panose="02020603050405020304" pitchFamily="18" charset="0"/>
              </a:rPr>
              <a:t>Многие инструментарии позволяют сделать такие приложения ещё и кроссплатформенными – чтобы они запускались и нормально работали на самых разнообразных платформах.</a:t>
            </a:r>
          </a:p>
          <a:p>
            <a:pPr lvl="0">
              <a:defRPr/>
            </a:pPr>
            <a:r>
              <a:rPr lang="ru-RU" sz="1400" u="sng" dirty="0">
                <a:solidFill>
                  <a:schemeClr val="bg2">
                    <a:lumMod val="10000"/>
                  </a:schemeClr>
                </a:solidFill>
                <a:latin typeface="Times New Roman" panose="02020603050405020304" pitchFamily="18" charset="0"/>
                <a:cs typeface="Times New Roman" panose="02020603050405020304" pitchFamily="18" charset="0"/>
              </a:rPr>
              <a:t>Графические приложения </a:t>
            </a:r>
            <a:r>
              <a:rPr lang="ru-RU" sz="1400" dirty="0">
                <a:solidFill>
                  <a:schemeClr val="bg2">
                    <a:lumMod val="10000"/>
                  </a:schemeClr>
                </a:solidFill>
                <a:latin typeface="Times New Roman" panose="02020603050405020304" pitchFamily="18" charset="0"/>
                <a:cs typeface="Times New Roman" panose="02020603050405020304" pitchFamily="18" charset="0"/>
              </a:rPr>
              <a:t>– это одна из тех областей программирования, в которой можно спокойно применять фреймворки для создания необходимых элементов. Основной проблемой является придание свойств графическим элементам. Ведь нажатие кнопки должно к чему-то приводить, а текст на полотно должен каким-то образом выводится. И если с помощью любого фреймворка возможно с лёгкостью построить простой интерфейс, то вопрос о дальнейших шагах остаётся открытым.</a:t>
            </a:r>
          </a:p>
          <a:p>
            <a:pPr lvl="0">
              <a:defRPr/>
            </a:pPr>
            <a:endParaRPr lang="ru-RU" sz="1400" dirty="0">
              <a:solidFill>
                <a:schemeClr val="bg2">
                  <a:lumMod val="10000"/>
                </a:schemeClr>
              </a:solidFill>
              <a:latin typeface="Times New Roman" panose="02020603050405020304" pitchFamily="18" charset="0"/>
              <a:cs typeface="Times New Roman" panose="02020603050405020304" pitchFamily="18" charset="0"/>
            </a:endParaRPr>
          </a:p>
        </p:txBody>
      </p:sp>
      <p:pic>
        <p:nvPicPr>
          <p:cNvPr id="3" name="Рисунок 2">
            <a:extLst>
              <a:ext uri="{FF2B5EF4-FFF2-40B4-BE49-F238E27FC236}">
                <a16:creationId xmlns:a16="http://schemas.microsoft.com/office/drawing/2014/main" id="{513DAF6B-F404-4DC9-B4ED-3C55599CC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001" y="1800000"/>
            <a:ext cx="1800000" cy="1350000"/>
          </a:xfrm>
          <a:prstGeom prst="rect">
            <a:avLst/>
          </a:prstGeom>
        </p:spPr>
      </p:pic>
    </p:spTree>
    <p:extLst>
      <p:ext uri="{BB962C8B-B14F-4D97-AF65-F5344CB8AC3E}">
        <p14:creationId xmlns:p14="http://schemas.microsoft.com/office/powerpoint/2010/main" val="2794155034"/>
      </p:ext>
    </p:extLst>
  </p:cSld>
  <p:clrMapOvr>
    <a:masterClrMapping/>
  </p:clrMapOvr>
</p:sld>
</file>

<file path=ppt/theme/theme1.xml><?xml version="1.0" encoding="utf-8"?>
<a:theme xmlns:a="http://schemas.openxmlformats.org/drawingml/2006/main" name="Тема Office">
  <a:themeElements>
    <a:clrScheme name="Теплый синий">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910</TotalTime>
  <Words>7300</Words>
  <Application>Microsoft Office PowerPoint</Application>
  <PresentationFormat>Экран (16:9)</PresentationFormat>
  <Paragraphs>920</Paragraphs>
  <Slides>54</Slides>
  <Notes>0</Notes>
  <HiddenSlides>0</HiddenSlides>
  <MMClips>5</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54</vt:i4>
      </vt:variant>
    </vt:vector>
  </HeadingPairs>
  <TitlesOfParts>
    <vt:vector size="59" baseType="lpstr">
      <vt:lpstr>Arial</vt:lpstr>
      <vt:lpstr>Calibri</vt:lpstr>
      <vt:lpstr>Calibri Light</vt:lpstr>
      <vt:lpstr>Times New Roman</vt: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NAME OF PRESENTATION</dc:title>
  <dc:creator>User</dc:creator>
  <cp:lastModifiedBy>uiop qwerty</cp:lastModifiedBy>
  <cp:revision>97</cp:revision>
  <dcterms:created xsi:type="dcterms:W3CDTF">2019-10-28T08:40:00Z</dcterms:created>
  <dcterms:modified xsi:type="dcterms:W3CDTF">2021-05-23T10:40:21Z</dcterms:modified>
</cp:coreProperties>
</file>

<file path=docProps/thumbnail.jpeg>
</file>